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2" r:id="rId2"/>
  </p:sldMasterIdLst>
  <p:notesMasterIdLst>
    <p:notesMasterId r:id="rId39"/>
  </p:notesMasterIdLst>
  <p:sldIdLst>
    <p:sldId id="257" r:id="rId3"/>
    <p:sldId id="259" r:id="rId4"/>
    <p:sldId id="258" r:id="rId5"/>
    <p:sldId id="293" r:id="rId6"/>
    <p:sldId id="260" r:id="rId7"/>
    <p:sldId id="261" r:id="rId8"/>
    <p:sldId id="262" r:id="rId9"/>
    <p:sldId id="263" r:id="rId10"/>
    <p:sldId id="290" r:id="rId11"/>
    <p:sldId id="292"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91"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5" autoAdjust="0"/>
    <p:restoredTop sz="94660"/>
  </p:normalViewPr>
  <p:slideViewPr>
    <p:cSldViewPr snapToGrid="0">
      <p:cViewPr varScale="1">
        <p:scale>
          <a:sx n="119" d="100"/>
          <a:sy n="119" d="100"/>
        </p:scale>
        <p:origin x="117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483FF8-7964-4763-A3FE-76F2AB28A3D9}" type="datetimeFigureOut">
              <a:rPr lang="en-US" smtClean="0"/>
              <a:t>10/18/2016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DCE4C0-26B4-4AD7-8CFD-431733D3ADDB}" type="slidenum">
              <a:rPr lang="en-US" smtClean="0"/>
              <a:t>‹#›</a:t>
            </a:fld>
            <a:endParaRPr lang="en-US"/>
          </a:p>
        </p:txBody>
      </p:sp>
    </p:spTree>
    <p:extLst>
      <p:ext uri="{BB962C8B-B14F-4D97-AF65-F5344CB8AC3E}">
        <p14:creationId xmlns:p14="http://schemas.microsoft.com/office/powerpoint/2010/main" val="1216942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custDataLst>
              <p:tags r:id="rId1"/>
            </p:custDataLst>
          </p:nvPr>
        </p:nvSpPr>
        <p:spPr/>
        <p:txBody>
          <a:bodyPr/>
          <a:lstStyle/>
          <a:p>
            <a:r>
              <a:rPr lang="en-US" sz="1200" b="0" i="0" u="none" strike="noStrike" kern="1200" baseline="0" dirty="0" smtClean="0">
                <a:solidFill>
                  <a:schemeClr val="tx1"/>
                </a:solidFill>
                <a:latin typeface="+mn-lt"/>
                <a:ea typeface="+mn-ea"/>
                <a:cs typeface="+mn-cs"/>
              </a:rPr>
              <a:t>Be sure to introduce yourself and earn the right.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Staffing firms spend a good deal of time and money building a candidate experience that will keep their talent pipelines well-stocked, but how much of that investment is hindered by technology – or lack thereof? Technology can be your greatest ally or enemy. Job seekers today expect the application process to be fast, informative, more personalized – and mobile-optimized. Furthermore, the more in-demand one’s skill set is, the less likely the job seeker will be to jump through hoops. In this presentation we explore five major barriers that can kill your candidate and client experience.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What would you say is your biggest technology challenge? (Or use a different question to set the stage and get the audience engaged emotionally.)</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Think about the job seekers coming up against these roadblocks.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231667-F749-447D-B574-B24011B0106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5185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231667-F749-447D-B574-B24011B0106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8221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custDataLst>
              <p:tags r:id="rId1"/>
            </p:custDataLst>
          </p:nvPr>
        </p:nvSpPr>
        <p:spPr/>
        <p:txBody>
          <a:bodyPr/>
          <a:lstStyle/>
          <a:p>
            <a:pPr marL="171450"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F4FE4D-D970-41C4-A419-AB92A14E0D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6781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fontAlgn="base"/>
            <a:r>
              <a:rPr lang="en-US" sz="1200" b="0" i="0" kern="1200" dirty="0" smtClean="0">
                <a:solidFill>
                  <a:schemeClr val="tx1"/>
                </a:solidFill>
                <a:effectLst/>
                <a:latin typeface="+mn-lt"/>
                <a:ea typeface="+mn-ea"/>
                <a:cs typeface="+mn-cs"/>
              </a:rPr>
              <a:t>1. Simple</a:t>
            </a:r>
          </a:p>
          <a:p>
            <a:pPr fontAlgn="base"/>
            <a:r>
              <a:rPr lang="en-US" sz="1200" b="0" i="0" kern="1200" dirty="0" smtClean="0">
                <a:solidFill>
                  <a:schemeClr val="tx1"/>
                </a:solidFill>
                <a:effectLst/>
                <a:latin typeface="+mn-lt"/>
                <a:ea typeface="+mn-ea"/>
                <a:cs typeface="+mn-cs"/>
              </a:rPr>
              <a:t>Good stories are easy to understand. They're also told in a language that matches the way the intended audience communicates, so they don't need to spend time interpreting and then absorbing. Simplicity also aides in memorability, because the overall lesson is easy to grasp in summary.</a:t>
            </a:r>
          </a:p>
          <a:p>
            <a:pPr fontAlgn="base"/>
            <a:r>
              <a:rPr lang="en-US" sz="1200" b="0" i="0" kern="1200" dirty="0" smtClean="0">
                <a:solidFill>
                  <a:schemeClr val="tx1"/>
                </a:solidFill>
                <a:effectLst/>
                <a:latin typeface="+mn-lt"/>
                <a:ea typeface="+mn-ea"/>
                <a:cs typeface="+mn-cs"/>
              </a:rPr>
              <a:t>2. Emotional</a:t>
            </a:r>
          </a:p>
          <a:p>
            <a:pPr fontAlgn="base"/>
            <a:r>
              <a:rPr lang="en-US" sz="1200" b="0" i="0" kern="1200" dirty="0" smtClean="0">
                <a:solidFill>
                  <a:schemeClr val="tx1"/>
                </a:solidFill>
                <a:effectLst/>
                <a:latin typeface="+mn-lt"/>
                <a:ea typeface="+mn-ea"/>
                <a:cs typeface="+mn-cs"/>
              </a:rPr>
              <a:t>Just like Roy Henry, who experiences the stories he tells as he's telling them, good storytelling requires an emotional component. Most of the memorable ones have </a:t>
            </a:r>
            <a:r>
              <a:rPr lang="en-US" sz="1200" b="0" i="0" kern="1200" dirty="0" err="1" smtClean="0">
                <a:solidFill>
                  <a:schemeClr val="tx1"/>
                </a:solidFill>
                <a:effectLst/>
                <a:latin typeface="+mn-lt"/>
                <a:ea typeface="+mn-ea"/>
                <a:cs typeface="+mn-cs"/>
              </a:rPr>
              <a:t>humour</a:t>
            </a:r>
            <a:r>
              <a:rPr lang="en-US" sz="1200" b="0" i="0" kern="1200" dirty="0" smtClean="0">
                <a:solidFill>
                  <a:schemeClr val="tx1"/>
                </a:solidFill>
                <a:effectLst/>
                <a:latin typeface="+mn-lt"/>
                <a:ea typeface="+mn-ea"/>
                <a:cs typeface="+mn-cs"/>
              </a:rPr>
              <a:t>, pain or joy (sometimes all three). If every story were simply facts stated, one after another, most of us wouldn't listen or remember any of it.</a:t>
            </a:r>
          </a:p>
          <a:p>
            <a:pPr fontAlgn="base"/>
            <a:r>
              <a:rPr lang="en-US" sz="1200" b="0" i="0" kern="1200" dirty="0" smtClean="0">
                <a:solidFill>
                  <a:schemeClr val="tx1"/>
                </a:solidFill>
                <a:effectLst/>
                <a:latin typeface="+mn-lt"/>
                <a:ea typeface="+mn-ea"/>
                <a:cs typeface="+mn-cs"/>
              </a:rPr>
              <a:t>3. Truthful</a:t>
            </a:r>
          </a:p>
          <a:p>
            <a:pPr fontAlgn="base"/>
            <a:r>
              <a:rPr lang="en-US" sz="1200" b="0" i="0" kern="1200" dirty="0" smtClean="0">
                <a:solidFill>
                  <a:schemeClr val="tx1"/>
                </a:solidFill>
                <a:effectLst/>
                <a:latin typeface="+mn-lt"/>
                <a:ea typeface="+mn-ea"/>
                <a:cs typeface="+mn-cs"/>
              </a:rPr>
              <a:t>Not truth in the scientific sense, where there's an objective fact stated, but true insofar as the teller believes in what they're saying and are honest with themselves and their audience about it.</a:t>
            </a:r>
          </a:p>
          <a:p>
            <a:pPr fontAlgn="base"/>
            <a:r>
              <a:rPr lang="en-US" sz="1200" b="0" i="0" kern="1200" dirty="0" smtClean="0">
                <a:solidFill>
                  <a:schemeClr val="tx1"/>
                </a:solidFill>
                <a:effectLst/>
                <a:latin typeface="+mn-lt"/>
                <a:ea typeface="+mn-ea"/>
                <a:cs typeface="+mn-cs"/>
              </a:rPr>
              <a:t>4. Real</a:t>
            </a:r>
          </a:p>
          <a:p>
            <a:pPr fontAlgn="base"/>
            <a:r>
              <a:rPr lang="en-US" sz="1200" b="0" i="0" kern="1200" dirty="0" smtClean="0">
                <a:solidFill>
                  <a:schemeClr val="tx1"/>
                </a:solidFill>
                <a:effectLst/>
                <a:latin typeface="+mn-lt"/>
                <a:ea typeface="+mn-ea"/>
                <a:cs typeface="+mn-cs"/>
              </a:rPr>
              <a:t>Good stories are first-hand experiences the teller actually witnessed. Even if it's a story that's passed on generationally, an effective one still has an element of how that story relates directly to the teller, told in the teller's own words.</a:t>
            </a:r>
          </a:p>
          <a:p>
            <a:pPr fontAlgn="base"/>
            <a:r>
              <a:rPr lang="en-US" sz="1200" b="0" i="0" kern="1200" dirty="0" smtClean="0">
                <a:solidFill>
                  <a:schemeClr val="tx1"/>
                </a:solidFill>
                <a:effectLst/>
                <a:latin typeface="+mn-lt"/>
                <a:ea typeface="+mn-ea"/>
                <a:cs typeface="+mn-cs"/>
              </a:rPr>
              <a:t>5. Valid</a:t>
            </a:r>
          </a:p>
          <a:p>
            <a:pPr fontAlgn="base"/>
            <a:r>
              <a:rPr lang="en-US" sz="1200" b="0" i="0" kern="1200" dirty="0" smtClean="0">
                <a:solidFill>
                  <a:schemeClr val="tx1"/>
                </a:solidFill>
                <a:effectLst/>
                <a:latin typeface="+mn-lt"/>
                <a:ea typeface="+mn-ea"/>
                <a:cs typeface="+mn-cs"/>
              </a:rPr>
              <a:t>Regardless of the audience size, a good story works for any audience. One to one-million. It isn't concerned with how many people can hear it, just that someone, somewhere is listening to it.</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231667-F749-447D-B574-B24011B0106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2642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How many of you have a re-engagement</a:t>
            </a:r>
            <a:r>
              <a:rPr lang="en-US" baseline="0" dirty="0" smtClean="0"/>
              <a:t> strategy in place?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43C025-3C03-490F-AAD2-1B5F1E4FAF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8770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231667-F749-447D-B574-B24011B0106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7420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How many of you have a re-engagement</a:t>
            </a:r>
            <a:r>
              <a:rPr lang="en-US" baseline="0" dirty="0" smtClean="0"/>
              <a:t> strategy in place?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43C025-3C03-490F-AAD2-1B5F1E4FAF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05361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231667-F749-447D-B574-B24011B0106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0254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231667-F749-447D-B574-B24011B0106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2592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That one question we are trying to really answer about one another is this simple</a:t>
            </a:r>
            <a:r>
              <a:rPr lang="en-US" baseline="0" dirty="0" smtClean="0"/>
              <a:t> – yet so complex: Are you the right one?</a:t>
            </a:r>
          </a:p>
          <a:p>
            <a:endParaRPr lang="en-US" baseline="0" dirty="0" smtClean="0"/>
          </a:p>
          <a:p>
            <a:r>
              <a:rPr lang="en-US" baseline="0" dirty="0" smtClean="0"/>
              <a:t>And that’s what the search process – both for job-seekers and employers are trying to uncover.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231667-F749-447D-B574-B24011B0106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0055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231667-F749-447D-B574-B24011B0106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2140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custDataLst>
              <p:tags r:id="rId1"/>
            </p:custDataLst>
          </p:nvPr>
        </p:nvSpPr>
        <p:spPr/>
        <p:txBody>
          <a:bodyPr/>
          <a:lstStyle/>
          <a:p>
            <a:pPr marL="0" indent="0">
              <a:buFont typeface="Arial" panose="020B0604020202020204" pitchFamily="34" charset="0"/>
              <a:buNone/>
            </a:pPr>
            <a:endParaRPr lang="en-US" sz="1200" b="0" kern="1200" baseline="0" dirty="0" smtClean="0">
              <a:solidFill>
                <a:schemeClr val="tx1"/>
              </a:solidFill>
              <a:effectLst/>
              <a:latin typeface="Times New Roman" pitchFamily="16"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F4FE4D-D970-41C4-A419-AB92A14E0D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8775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231667-F749-447D-B574-B24011B0106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9949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That one question we are trying to really answer about one another is this simple</a:t>
            </a:r>
            <a:r>
              <a:rPr lang="en-US" baseline="0" dirty="0" smtClean="0"/>
              <a:t> – yet so complex: Are you the right one?</a:t>
            </a:r>
          </a:p>
          <a:p>
            <a:endParaRPr lang="en-US" baseline="0" dirty="0" smtClean="0"/>
          </a:p>
          <a:p>
            <a:r>
              <a:rPr lang="en-US" baseline="0" dirty="0" smtClean="0"/>
              <a:t>And that’s what the search process – both for job-seekers and employers are trying to uncover.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231667-F749-447D-B574-B24011B0106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2805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custDataLst>
              <p:tags r:id="rId1"/>
            </p:custDataLst>
          </p:nvPr>
        </p:nvSpPr>
        <p:spPr/>
        <p:txBody>
          <a:bodyPr/>
          <a:lstStyle/>
          <a:p>
            <a:pPr marL="171450" indent="-171450">
              <a:buFont typeface="Arial" panose="020B0604020202020204" pitchFamily="34" charset="0"/>
              <a:buChar char="•"/>
            </a:pPr>
            <a:r>
              <a:rPr lang="en-US" dirty="0" smtClean="0"/>
              <a:t>We already</a:t>
            </a:r>
            <a:r>
              <a:rPr lang="en-US" baseline="0" dirty="0" smtClean="0"/>
              <a:t> talked about how competitive the market is right now, but have you gone through your own application process?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43C025-3C03-490F-AAD2-1B5F1E4FAF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9008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How many of you have</a:t>
            </a:r>
            <a:r>
              <a:rPr lang="en-US" baseline="0" dirty="0" smtClean="0"/>
              <a:t> tried applying to one of your open jobs in the last year?</a:t>
            </a:r>
          </a:p>
          <a:p>
            <a:endParaRPr lang="en-US" baseline="0" dirty="0" smtClean="0"/>
          </a:p>
          <a:p>
            <a:r>
              <a:rPr lang="en-US" baseline="0" dirty="0" smtClean="0"/>
              <a:t>Only about 31% of employers according to our research claim to have done so.  It’s important to regularly audit your application process and see if there are ways to shorten or eliminate steps in the process.  </a:t>
            </a:r>
          </a:p>
          <a:p>
            <a:endParaRPr lang="en-US" baseline="0" dirty="0" smtClean="0"/>
          </a:p>
          <a:p>
            <a:r>
              <a:rPr lang="en-US" baseline="0" dirty="0" smtClean="0"/>
              <a:t>And the reason being is…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231667-F749-447D-B574-B24011B0106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1709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custDataLst>
              <p:tags r:id="rId1"/>
            </p:custDataLst>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43C025-3C03-490F-AAD2-1B5F1E4FAF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15026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Picture Placeholder 3"/>
          <p:cNvSpPr>
            <a:spLocks noGrp="1"/>
          </p:cNvSpPr>
          <p:nvPr>
            <p:ph type="pic" sz="quarter" idx="12"/>
          </p:nvPr>
        </p:nvSpPr>
        <p:spPr>
          <a:xfrm>
            <a:off x="0" y="1"/>
            <a:ext cx="9144000" cy="6547330"/>
          </a:xfrm>
        </p:spPr>
      </p:sp>
      <p:sp>
        <p:nvSpPr>
          <p:cNvPr id="17" name="Rectangle 16"/>
          <p:cNvSpPr/>
          <p:nvPr userDrawn="1"/>
        </p:nvSpPr>
        <p:spPr>
          <a:xfrm>
            <a:off x="-4057" y="5244436"/>
            <a:ext cx="9144000" cy="1357845"/>
          </a:xfrm>
          <a:prstGeom prst="rect">
            <a:avLst/>
          </a:prstGeom>
          <a:solidFill>
            <a:srgbClr val="F1F1F2">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2"/>
          <p:cNvSpPr>
            <a:spLocks noGrp="1"/>
          </p:cNvSpPr>
          <p:nvPr>
            <p:ph type="body" idx="1"/>
          </p:nvPr>
        </p:nvSpPr>
        <p:spPr>
          <a:xfrm>
            <a:off x="369496" y="4391988"/>
            <a:ext cx="5619482" cy="605783"/>
          </a:xfrm>
        </p:spPr>
        <p:txBody>
          <a:bodyPr>
            <a:normAutofit/>
          </a:bodyPr>
          <a:lstStyle>
            <a:lvl1pPr marL="0" indent="0" algn="l">
              <a:buNone/>
              <a:defRPr sz="1800">
                <a:solidFill>
                  <a:schemeClr val="bg1"/>
                </a:solidFill>
              </a:defRPr>
            </a:lvl1pPr>
          </a:lstStyle>
          <a:p>
            <a:endParaRPr lang="en-US" dirty="0"/>
          </a:p>
        </p:txBody>
      </p:sp>
      <p:sp>
        <p:nvSpPr>
          <p:cNvPr id="10" name="Text Placeholder 2"/>
          <p:cNvSpPr>
            <a:spLocks noGrp="1"/>
          </p:cNvSpPr>
          <p:nvPr>
            <p:ph type="body" idx="13"/>
          </p:nvPr>
        </p:nvSpPr>
        <p:spPr>
          <a:xfrm>
            <a:off x="368842" y="3526153"/>
            <a:ext cx="5619482" cy="605783"/>
          </a:xfrm>
        </p:spPr>
        <p:txBody>
          <a:bodyPr>
            <a:noAutofit/>
          </a:bodyPr>
          <a:lstStyle>
            <a:lvl1pPr marL="0" indent="0" algn="l">
              <a:buNone/>
              <a:defRPr sz="4050">
                <a:solidFill>
                  <a:schemeClr val="bg1"/>
                </a:solidFill>
                <a:latin typeface="Rockwell"/>
                <a:cs typeface="Rockwell"/>
              </a:defRPr>
            </a:lvl1pPr>
          </a:lstStyle>
          <a:p>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09872" y="5367690"/>
            <a:ext cx="2413320" cy="1064336"/>
          </a:xfrm>
          <a:prstGeom prst="rect">
            <a:avLst/>
          </a:prstGeom>
        </p:spPr>
      </p:pic>
      <p:grpSp>
        <p:nvGrpSpPr>
          <p:cNvPr id="12" name="Group 11"/>
          <p:cNvGrpSpPr/>
          <p:nvPr userDrawn="1"/>
        </p:nvGrpSpPr>
        <p:grpSpPr>
          <a:xfrm rot="10800000">
            <a:off x="-8433" y="6540224"/>
            <a:ext cx="9152432" cy="329014"/>
            <a:chOff x="-5409" y="3088324"/>
            <a:chExt cx="7258887" cy="350912"/>
          </a:xfrm>
        </p:grpSpPr>
        <p:sp>
          <p:nvSpPr>
            <p:cNvPr id="13" name="Shape 33"/>
            <p:cNvSpPr/>
            <p:nvPr/>
          </p:nvSpPr>
          <p:spPr>
            <a:xfrm>
              <a:off x="1879703" y="3088324"/>
              <a:ext cx="942556" cy="350912"/>
            </a:xfrm>
            <a:prstGeom prst="rect">
              <a:avLst/>
            </a:prstGeom>
            <a:solidFill>
              <a:schemeClr val="tx2"/>
            </a:solidFill>
            <a:ln w="12700" cap="flat">
              <a:noFill/>
              <a:miter lim="400000"/>
            </a:ln>
            <a:effectLst/>
          </p:spPr>
          <p:txBody>
            <a:bodyPr wrap="square" lIns="0" tIns="0" rIns="0" bIns="0" numCol="1" anchor="ctr">
              <a:noAutofit/>
            </a:bodyPr>
            <a:lstStyle/>
            <a:p>
              <a:pPr lvl="0">
                <a:defRPr sz="3200">
                  <a:solidFill>
                    <a:srgbClr val="FFFFFF"/>
                  </a:solidFill>
                </a:defRPr>
              </a:pPr>
              <a:endParaRPr sz="2400"/>
            </a:p>
          </p:txBody>
        </p:sp>
        <p:sp>
          <p:nvSpPr>
            <p:cNvPr id="14" name="Shape 34"/>
            <p:cNvSpPr/>
            <p:nvPr/>
          </p:nvSpPr>
          <p:spPr>
            <a:xfrm>
              <a:off x="2822259" y="3088324"/>
              <a:ext cx="4431219" cy="350912"/>
            </a:xfrm>
            <a:prstGeom prst="rect">
              <a:avLst/>
            </a:prstGeom>
            <a:solidFill>
              <a:schemeClr val="tx1"/>
            </a:solidFill>
            <a:ln w="12700" cap="flat">
              <a:noFill/>
              <a:miter lim="400000"/>
            </a:ln>
            <a:effectLst/>
          </p:spPr>
          <p:txBody>
            <a:bodyPr wrap="square" lIns="0" tIns="0" rIns="0" bIns="0" numCol="1" anchor="ctr">
              <a:noAutofit/>
            </a:bodyPr>
            <a:lstStyle/>
            <a:p>
              <a:pPr lvl="0">
                <a:defRPr sz="3200">
                  <a:solidFill>
                    <a:srgbClr val="FFFFFF"/>
                  </a:solidFill>
                </a:defRPr>
              </a:pPr>
              <a:endParaRPr sz="2400"/>
            </a:p>
          </p:txBody>
        </p:sp>
        <p:sp>
          <p:nvSpPr>
            <p:cNvPr id="15" name="Shape 33"/>
            <p:cNvSpPr/>
            <p:nvPr userDrawn="1"/>
          </p:nvSpPr>
          <p:spPr>
            <a:xfrm>
              <a:off x="937147" y="3088324"/>
              <a:ext cx="942556" cy="350912"/>
            </a:xfrm>
            <a:prstGeom prst="rect">
              <a:avLst/>
            </a:prstGeom>
            <a:solidFill>
              <a:schemeClr val="accent1"/>
            </a:solidFill>
            <a:ln w="12700" cap="flat">
              <a:noFill/>
              <a:miter lim="400000"/>
            </a:ln>
            <a:effectLst/>
          </p:spPr>
          <p:txBody>
            <a:bodyPr wrap="square" lIns="0" tIns="0" rIns="0" bIns="0" numCol="1" anchor="ctr">
              <a:noAutofit/>
            </a:bodyPr>
            <a:lstStyle/>
            <a:p>
              <a:pPr lvl="0">
                <a:defRPr sz="3200">
                  <a:solidFill>
                    <a:srgbClr val="FFFFFF"/>
                  </a:solidFill>
                </a:defRPr>
              </a:pPr>
              <a:endParaRPr sz="2400"/>
            </a:p>
          </p:txBody>
        </p:sp>
        <p:sp>
          <p:nvSpPr>
            <p:cNvPr id="16" name="Shape 33"/>
            <p:cNvSpPr/>
            <p:nvPr userDrawn="1"/>
          </p:nvSpPr>
          <p:spPr>
            <a:xfrm>
              <a:off x="-5409" y="3088324"/>
              <a:ext cx="942556" cy="350912"/>
            </a:xfrm>
            <a:prstGeom prst="rect">
              <a:avLst/>
            </a:prstGeom>
            <a:solidFill>
              <a:schemeClr val="accent3"/>
            </a:solidFill>
            <a:ln w="12700" cap="flat">
              <a:noFill/>
              <a:miter lim="400000"/>
            </a:ln>
            <a:effectLst/>
          </p:spPr>
          <p:txBody>
            <a:bodyPr wrap="square" lIns="0" tIns="0" rIns="0" bIns="0" numCol="1" anchor="ctr">
              <a:noAutofit/>
            </a:bodyPr>
            <a:lstStyle/>
            <a:p>
              <a:pPr lvl="0">
                <a:defRPr sz="3200">
                  <a:solidFill>
                    <a:srgbClr val="FFFFFF"/>
                  </a:solidFill>
                </a:defRPr>
              </a:pPr>
              <a:endParaRPr sz="2400"/>
            </a:p>
          </p:txBody>
        </p:sp>
      </p:grpSp>
      <p:sp>
        <p:nvSpPr>
          <p:cNvPr id="18" name="Rectangle 17"/>
          <p:cNvSpPr/>
          <p:nvPr userDrawn="1"/>
        </p:nvSpPr>
        <p:spPr>
          <a:xfrm>
            <a:off x="254543" y="6587811"/>
            <a:ext cx="870751" cy="184666"/>
          </a:xfrm>
          <a:prstGeom prst="rect">
            <a:avLst/>
          </a:prstGeom>
        </p:spPr>
        <p:txBody>
          <a:bodyPr wrap="none">
            <a:spAutoFit/>
          </a:bodyPr>
          <a:lstStyle/>
          <a:p>
            <a:pPr lvl="0" algn="l"/>
            <a:r>
              <a:rPr lang="en-US" sz="600" dirty="0" smtClean="0">
                <a:solidFill>
                  <a:schemeClr val="bg1"/>
                </a:solidFill>
                <a:cs typeface="Arial"/>
              </a:rPr>
              <a:t>© 2016</a:t>
            </a:r>
            <a:r>
              <a:rPr lang="en-US" sz="600" baseline="0" dirty="0" smtClean="0">
                <a:solidFill>
                  <a:schemeClr val="bg1"/>
                </a:solidFill>
                <a:cs typeface="Arial"/>
              </a:rPr>
              <a:t> </a:t>
            </a:r>
            <a:r>
              <a:rPr lang="en-US" sz="600" dirty="0" smtClean="0">
                <a:solidFill>
                  <a:schemeClr val="bg1"/>
                </a:solidFill>
                <a:cs typeface="Arial"/>
              </a:rPr>
              <a:t>CareerBuilder</a:t>
            </a:r>
            <a:endParaRPr lang="en-US" sz="600" dirty="0">
              <a:solidFill>
                <a:schemeClr val="bg1"/>
              </a:solidFill>
              <a:cs typeface="Arial"/>
            </a:endParaRPr>
          </a:p>
        </p:txBody>
      </p:sp>
    </p:spTree>
    <p:extLst>
      <p:ext uri="{BB962C8B-B14F-4D97-AF65-F5344CB8AC3E}">
        <p14:creationId xmlns:p14="http://schemas.microsoft.com/office/powerpoint/2010/main" val="34919982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Picture Placeholder 3"/>
          <p:cNvSpPr>
            <a:spLocks noGrp="1"/>
          </p:cNvSpPr>
          <p:nvPr>
            <p:ph type="pic" sz="quarter" idx="12"/>
          </p:nvPr>
        </p:nvSpPr>
        <p:spPr>
          <a:xfrm>
            <a:off x="0" y="1"/>
            <a:ext cx="9144000" cy="6547330"/>
          </a:xfrm>
        </p:spPr>
      </p:sp>
      <p:sp>
        <p:nvSpPr>
          <p:cNvPr id="17" name="Rectangle 16"/>
          <p:cNvSpPr/>
          <p:nvPr userDrawn="1"/>
        </p:nvSpPr>
        <p:spPr>
          <a:xfrm>
            <a:off x="-4057" y="5244436"/>
            <a:ext cx="9144000" cy="1357845"/>
          </a:xfrm>
          <a:prstGeom prst="rect">
            <a:avLst/>
          </a:prstGeom>
          <a:solidFill>
            <a:srgbClr val="F1F1F2">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9" name="Text Placeholder 2"/>
          <p:cNvSpPr>
            <a:spLocks noGrp="1"/>
          </p:cNvSpPr>
          <p:nvPr>
            <p:ph type="body" idx="1"/>
          </p:nvPr>
        </p:nvSpPr>
        <p:spPr>
          <a:xfrm>
            <a:off x="369496" y="4391988"/>
            <a:ext cx="5619482" cy="605783"/>
          </a:xfrm>
        </p:spPr>
        <p:txBody>
          <a:bodyPr>
            <a:normAutofit/>
          </a:bodyPr>
          <a:lstStyle>
            <a:lvl1pPr marL="0" indent="0" algn="l">
              <a:buNone/>
              <a:defRPr sz="1800">
                <a:solidFill>
                  <a:schemeClr val="bg1"/>
                </a:solidFill>
              </a:defRPr>
            </a:lvl1pPr>
          </a:lstStyle>
          <a:p>
            <a:endParaRPr lang="en-US" dirty="0"/>
          </a:p>
        </p:txBody>
      </p:sp>
      <p:sp>
        <p:nvSpPr>
          <p:cNvPr id="10" name="Text Placeholder 2"/>
          <p:cNvSpPr>
            <a:spLocks noGrp="1"/>
          </p:cNvSpPr>
          <p:nvPr>
            <p:ph type="body" idx="13"/>
          </p:nvPr>
        </p:nvSpPr>
        <p:spPr>
          <a:xfrm>
            <a:off x="368842" y="3526153"/>
            <a:ext cx="5619482" cy="605783"/>
          </a:xfrm>
        </p:spPr>
        <p:txBody>
          <a:bodyPr>
            <a:noAutofit/>
          </a:bodyPr>
          <a:lstStyle>
            <a:lvl1pPr marL="0" indent="0" algn="l">
              <a:buNone/>
              <a:defRPr sz="4050">
                <a:solidFill>
                  <a:schemeClr val="bg1"/>
                </a:solidFill>
                <a:latin typeface="Rockwell"/>
                <a:cs typeface="Rockwell"/>
              </a:defRPr>
            </a:lvl1pPr>
          </a:lstStyle>
          <a:p>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09872" y="5367690"/>
            <a:ext cx="2413320" cy="1064336"/>
          </a:xfrm>
          <a:prstGeom prst="rect">
            <a:avLst/>
          </a:prstGeom>
        </p:spPr>
      </p:pic>
      <p:grpSp>
        <p:nvGrpSpPr>
          <p:cNvPr id="12" name="Group 11"/>
          <p:cNvGrpSpPr/>
          <p:nvPr userDrawn="1"/>
        </p:nvGrpSpPr>
        <p:grpSpPr>
          <a:xfrm rot="10800000">
            <a:off x="-8433" y="6540224"/>
            <a:ext cx="9152432" cy="329014"/>
            <a:chOff x="-5409" y="3088324"/>
            <a:chExt cx="7258887" cy="350912"/>
          </a:xfrm>
        </p:grpSpPr>
        <p:sp>
          <p:nvSpPr>
            <p:cNvPr id="13" name="Shape 33"/>
            <p:cNvSpPr/>
            <p:nvPr/>
          </p:nvSpPr>
          <p:spPr>
            <a:xfrm>
              <a:off x="1879703" y="3088324"/>
              <a:ext cx="942556" cy="350912"/>
            </a:xfrm>
            <a:prstGeom prst="rect">
              <a:avLst/>
            </a:prstGeom>
            <a:solidFill>
              <a:schemeClr val="tx2"/>
            </a:solidFill>
            <a:ln w="12700" cap="flat">
              <a:noFill/>
              <a:miter lim="400000"/>
            </a:ln>
            <a:effectLst/>
          </p:spPr>
          <p:txBody>
            <a:bodyPr wrap="square" lIns="0" tIns="0" rIns="0" bIns="0" numCol="1" anchor="ctr">
              <a:noAutofit/>
            </a:bodyPr>
            <a:lstStyle/>
            <a:p>
              <a:pPr>
                <a:defRPr sz="3200">
                  <a:solidFill>
                    <a:srgbClr val="FFFFFF"/>
                  </a:solidFill>
                </a:defRPr>
              </a:pPr>
              <a:endParaRPr sz="2400">
                <a:solidFill>
                  <a:srgbClr val="FFFFFF"/>
                </a:solidFill>
              </a:endParaRPr>
            </a:p>
          </p:txBody>
        </p:sp>
        <p:sp>
          <p:nvSpPr>
            <p:cNvPr id="14" name="Shape 34"/>
            <p:cNvSpPr/>
            <p:nvPr/>
          </p:nvSpPr>
          <p:spPr>
            <a:xfrm>
              <a:off x="2822259" y="3088324"/>
              <a:ext cx="4431219" cy="350912"/>
            </a:xfrm>
            <a:prstGeom prst="rect">
              <a:avLst/>
            </a:prstGeom>
            <a:solidFill>
              <a:schemeClr val="tx1"/>
            </a:solidFill>
            <a:ln w="12700" cap="flat">
              <a:noFill/>
              <a:miter lim="400000"/>
            </a:ln>
            <a:effectLst/>
          </p:spPr>
          <p:txBody>
            <a:bodyPr wrap="square" lIns="0" tIns="0" rIns="0" bIns="0" numCol="1" anchor="ctr">
              <a:noAutofit/>
            </a:bodyPr>
            <a:lstStyle/>
            <a:p>
              <a:pPr>
                <a:defRPr sz="3200">
                  <a:solidFill>
                    <a:srgbClr val="FFFFFF"/>
                  </a:solidFill>
                </a:defRPr>
              </a:pPr>
              <a:endParaRPr sz="2400">
                <a:solidFill>
                  <a:srgbClr val="FFFFFF"/>
                </a:solidFill>
              </a:endParaRPr>
            </a:p>
          </p:txBody>
        </p:sp>
        <p:sp>
          <p:nvSpPr>
            <p:cNvPr id="15" name="Shape 33"/>
            <p:cNvSpPr/>
            <p:nvPr userDrawn="1"/>
          </p:nvSpPr>
          <p:spPr>
            <a:xfrm>
              <a:off x="937147" y="3088324"/>
              <a:ext cx="942556" cy="350912"/>
            </a:xfrm>
            <a:prstGeom prst="rect">
              <a:avLst/>
            </a:prstGeom>
            <a:solidFill>
              <a:schemeClr val="accent1"/>
            </a:solidFill>
            <a:ln w="12700" cap="flat">
              <a:noFill/>
              <a:miter lim="400000"/>
            </a:ln>
            <a:effectLst/>
          </p:spPr>
          <p:txBody>
            <a:bodyPr wrap="square" lIns="0" tIns="0" rIns="0" bIns="0" numCol="1" anchor="ctr">
              <a:noAutofit/>
            </a:bodyPr>
            <a:lstStyle/>
            <a:p>
              <a:pPr>
                <a:defRPr sz="3200">
                  <a:solidFill>
                    <a:srgbClr val="FFFFFF"/>
                  </a:solidFill>
                </a:defRPr>
              </a:pPr>
              <a:endParaRPr sz="2400">
                <a:solidFill>
                  <a:srgbClr val="FFFFFF"/>
                </a:solidFill>
              </a:endParaRPr>
            </a:p>
          </p:txBody>
        </p:sp>
        <p:sp>
          <p:nvSpPr>
            <p:cNvPr id="16" name="Shape 33"/>
            <p:cNvSpPr/>
            <p:nvPr userDrawn="1"/>
          </p:nvSpPr>
          <p:spPr>
            <a:xfrm>
              <a:off x="-5409" y="3088324"/>
              <a:ext cx="942556" cy="350912"/>
            </a:xfrm>
            <a:prstGeom prst="rect">
              <a:avLst/>
            </a:prstGeom>
            <a:solidFill>
              <a:schemeClr val="accent3"/>
            </a:solidFill>
            <a:ln w="12700" cap="flat">
              <a:noFill/>
              <a:miter lim="400000"/>
            </a:ln>
            <a:effectLst/>
          </p:spPr>
          <p:txBody>
            <a:bodyPr wrap="square" lIns="0" tIns="0" rIns="0" bIns="0" numCol="1" anchor="ctr">
              <a:noAutofit/>
            </a:bodyPr>
            <a:lstStyle/>
            <a:p>
              <a:pPr>
                <a:defRPr sz="3200">
                  <a:solidFill>
                    <a:srgbClr val="FFFFFF"/>
                  </a:solidFill>
                </a:defRPr>
              </a:pPr>
              <a:endParaRPr sz="2400">
                <a:solidFill>
                  <a:srgbClr val="FFFFFF"/>
                </a:solidFill>
              </a:endParaRPr>
            </a:p>
          </p:txBody>
        </p:sp>
      </p:grpSp>
      <p:sp>
        <p:nvSpPr>
          <p:cNvPr id="18" name="Rectangle 17"/>
          <p:cNvSpPr/>
          <p:nvPr userDrawn="1"/>
        </p:nvSpPr>
        <p:spPr>
          <a:xfrm>
            <a:off x="254543" y="6587811"/>
            <a:ext cx="1250663" cy="184666"/>
          </a:xfrm>
          <a:prstGeom prst="rect">
            <a:avLst/>
          </a:prstGeom>
        </p:spPr>
        <p:txBody>
          <a:bodyPr wrap="none">
            <a:spAutoFit/>
          </a:bodyPr>
          <a:lstStyle/>
          <a:p>
            <a:fld id="{28C490BA-722E-45E9-AC52-497E3BC3EA8D}" type="datetime1">
              <a:rPr lang="en-US" sz="600" smtClean="0">
                <a:solidFill>
                  <a:prstClr val="white"/>
                </a:solidFill>
                <a:cs typeface="Arial"/>
              </a:rPr>
              <a:pPr/>
              <a:t>10/18/2016</a:t>
            </a:fld>
            <a:r>
              <a:rPr lang="en-US" sz="600" dirty="0" smtClean="0">
                <a:solidFill>
                  <a:prstClr val="white"/>
                </a:solidFill>
                <a:cs typeface="Arial"/>
              </a:rPr>
              <a:t> © </a:t>
            </a:r>
            <a:r>
              <a:rPr lang="en-US" sz="600" dirty="0">
                <a:solidFill>
                  <a:prstClr val="white"/>
                </a:solidFill>
                <a:cs typeface="Arial"/>
              </a:rPr>
              <a:t>2015 </a:t>
            </a:r>
            <a:r>
              <a:rPr lang="en-US" sz="600" dirty="0" smtClean="0">
                <a:solidFill>
                  <a:prstClr val="white"/>
                </a:solidFill>
                <a:cs typeface="Arial"/>
              </a:rPr>
              <a:t>CareerBuilder</a:t>
            </a:r>
            <a:endParaRPr lang="en-US" sz="600" dirty="0">
              <a:solidFill>
                <a:prstClr val="white"/>
              </a:solidFill>
              <a:cs typeface="Arial"/>
            </a:endParaRPr>
          </a:p>
        </p:txBody>
      </p:sp>
    </p:spTree>
    <p:extLst>
      <p:ext uri="{BB962C8B-B14F-4D97-AF65-F5344CB8AC3E}">
        <p14:creationId xmlns:p14="http://schemas.microsoft.com/office/powerpoint/2010/main" val="1657620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86693"/>
            <a:ext cx="7886700" cy="968375"/>
          </a:xfrm>
        </p:spPr>
        <p:txBody>
          <a:bodyPr>
            <a:normAutofit/>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a:xfrm>
            <a:off x="628650" y="1710814"/>
            <a:ext cx="7886700" cy="425818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r>
              <a:rPr lang="en-US" dirty="0" smtClean="0">
                <a:cs typeface="Arial"/>
              </a:rPr>
              <a:t>© 2015  CareerBuilder</a:t>
            </a:r>
            <a:endParaRPr lang="en-US" dirty="0">
              <a:cs typeface="Arial"/>
            </a:endParaRPr>
          </a:p>
        </p:txBody>
      </p:sp>
      <p:sp>
        <p:nvSpPr>
          <p:cNvPr id="6" name="Slide Number Placeholder 5"/>
          <p:cNvSpPr>
            <a:spLocks noGrp="1"/>
          </p:cNvSpPr>
          <p:nvPr>
            <p:ph type="sldNum" sz="quarter" idx="12"/>
          </p:nvPr>
        </p:nvSpPr>
        <p:spPr/>
        <p:txBody>
          <a:bodyPr/>
          <a:lstStyle/>
          <a:p>
            <a:fld id="{FED92A7F-29E5-4B3A-AAED-FC3768733BF1}" type="slidenum">
              <a:rPr lang="en-US" smtClean="0">
                <a:solidFill>
                  <a:srgbClr val="FFFFFF">
                    <a:lumMod val="50000"/>
                  </a:srgbClr>
                </a:solidFill>
              </a:rPr>
              <a:pPr/>
              <a:t>‹#›</a:t>
            </a:fld>
            <a:endParaRPr lang="en-US">
              <a:solidFill>
                <a:srgbClr val="FFFFFF">
                  <a:lumMod val="50000"/>
                </a:srgbClr>
              </a:solidFill>
            </a:endParaRPr>
          </a:p>
        </p:txBody>
      </p:sp>
    </p:spTree>
    <p:extLst>
      <p:ext uri="{BB962C8B-B14F-4D97-AF65-F5344CB8AC3E}">
        <p14:creationId xmlns:p14="http://schemas.microsoft.com/office/powerpoint/2010/main" val="324775926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182642"/>
              </a:solidFill>
            </a:endParaRPr>
          </a:p>
        </p:txBody>
      </p:sp>
      <p:sp>
        <p:nvSpPr>
          <p:cNvPr id="2" name="Title 1"/>
          <p:cNvSpPr>
            <a:spLocks noGrp="1"/>
          </p:cNvSpPr>
          <p:nvPr>
            <p:ph type="title" hasCustomPrompt="1"/>
          </p:nvPr>
        </p:nvSpPr>
        <p:spPr>
          <a:xfrm>
            <a:off x="500063" y="1709741"/>
            <a:ext cx="7886700" cy="2852737"/>
          </a:xfrm>
        </p:spPr>
        <p:txBody>
          <a:bodyPr anchor="b"/>
          <a:lstStyle>
            <a:lvl1pPr algn="l">
              <a:defRPr sz="450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00063" y="4589466"/>
            <a:ext cx="7886700" cy="909637"/>
          </a:xfrm>
        </p:spPr>
        <p:txBody>
          <a:bodyPr/>
          <a:lstStyle>
            <a:lvl1pPr marL="0" indent="0">
              <a:buNone/>
              <a:defRPr sz="18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smtClean="0"/>
              <a:t>Click to edit Master text styles</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smtClean="0">
                <a:solidFill>
                  <a:prstClr val="white"/>
                </a:solidFill>
                <a:cs typeface="Arial"/>
              </a:rPr>
              <a:t>© 2015  CareerBuilder</a:t>
            </a:r>
            <a:endParaRPr lang="en-US" dirty="0">
              <a:solidFill>
                <a:prstClr val="white"/>
              </a:solidFill>
              <a:cs typeface="Arial"/>
            </a:endParaRPr>
          </a:p>
        </p:txBody>
      </p:sp>
    </p:spTree>
    <p:extLst>
      <p:ext uri="{BB962C8B-B14F-4D97-AF65-F5344CB8AC3E}">
        <p14:creationId xmlns:p14="http://schemas.microsoft.com/office/powerpoint/2010/main" val="34748343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r>
              <a:rPr lang="en-US" smtClean="0"/>
              <a:t>© 2015  CareerBuilder</a:t>
            </a:r>
            <a:endParaRPr lang="en-US"/>
          </a:p>
        </p:txBody>
      </p:sp>
      <p:sp>
        <p:nvSpPr>
          <p:cNvPr id="7" name="Slide Number Placeholder 6"/>
          <p:cNvSpPr>
            <a:spLocks noGrp="1"/>
          </p:cNvSpPr>
          <p:nvPr>
            <p:ph type="sldNum" sz="quarter" idx="12"/>
          </p:nvPr>
        </p:nvSpPr>
        <p:spPr/>
        <p:txBody>
          <a:bodyPr/>
          <a:lstStyle/>
          <a:p>
            <a:fld id="{FED92A7F-29E5-4B3A-AAED-FC3768733BF1}" type="slidenum">
              <a:rPr lang="en-US" smtClean="0">
                <a:solidFill>
                  <a:srgbClr val="FFFFFF">
                    <a:lumMod val="50000"/>
                  </a:srgbClr>
                </a:solidFill>
              </a:rPr>
              <a:pPr/>
              <a:t>‹#›</a:t>
            </a:fld>
            <a:endParaRPr lang="en-US">
              <a:solidFill>
                <a:srgbClr val="FFFFFF">
                  <a:lumMod val="50000"/>
                </a:srgbClr>
              </a:solidFill>
            </a:endParaRPr>
          </a:p>
        </p:txBody>
      </p:sp>
    </p:spTree>
    <p:extLst>
      <p:ext uri="{BB962C8B-B14F-4D97-AF65-F5344CB8AC3E}">
        <p14:creationId xmlns:p14="http://schemas.microsoft.com/office/powerpoint/2010/main" val="27921872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r>
              <a:rPr lang="en-US" smtClean="0"/>
              <a:t>© 2015  CareerBuilder</a:t>
            </a:r>
            <a:endParaRPr lang="en-US"/>
          </a:p>
        </p:txBody>
      </p:sp>
      <p:sp>
        <p:nvSpPr>
          <p:cNvPr id="9" name="Slide Number Placeholder 8"/>
          <p:cNvSpPr>
            <a:spLocks noGrp="1"/>
          </p:cNvSpPr>
          <p:nvPr>
            <p:ph type="sldNum" sz="quarter" idx="12"/>
          </p:nvPr>
        </p:nvSpPr>
        <p:spPr/>
        <p:txBody>
          <a:bodyPr/>
          <a:lstStyle/>
          <a:p>
            <a:fld id="{FED92A7F-29E5-4B3A-AAED-FC3768733BF1}" type="slidenum">
              <a:rPr lang="en-US" smtClean="0">
                <a:solidFill>
                  <a:srgbClr val="FFFFFF">
                    <a:lumMod val="50000"/>
                  </a:srgbClr>
                </a:solidFill>
              </a:rPr>
              <a:pPr/>
              <a:t>‹#›</a:t>
            </a:fld>
            <a:endParaRPr lang="en-US">
              <a:solidFill>
                <a:srgbClr val="FFFFFF">
                  <a:lumMod val="50000"/>
                </a:srgbClr>
              </a:solidFill>
            </a:endParaRPr>
          </a:p>
        </p:txBody>
      </p:sp>
    </p:spTree>
    <p:extLst>
      <p:ext uri="{BB962C8B-B14F-4D97-AF65-F5344CB8AC3E}">
        <p14:creationId xmlns:p14="http://schemas.microsoft.com/office/powerpoint/2010/main" val="20675300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r>
              <a:rPr lang="en-US" smtClean="0"/>
              <a:t>© 2015  CareerBuilder</a:t>
            </a:r>
            <a:endParaRPr lang="en-US"/>
          </a:p>
        </p:txBody>
      </p:sp>
      <p:sp>
        <p:nvSpPr>
          <p:cNvPr id="5" name="Slide Number Placeholder 4"/>
          <p:cNvSpPr>
            <a:spLocks noGrp="1"/>
          </p:cNvSpPr>
          <p:nvPr>
            <p:ph type="sldNum" sz="quarter" idx="12"/>
          </p:nvPr>
        </p:nvSpPr>
        <p:spPr/>
        <p:txBody>
          <a:bodyPr/>
          <a:lstStyle/>
          <a:p>
            <a:fld id="{FED92A7F-29E5-4B3A-AAED-FC3768733BF1}" type="slidenum">
              <a:rPr lang="en-US" smtClean="0">
                <a:solidFill>
                  <a:srgbClr val="FFFFFF">
                    <a:lumMod val="50000"/>
                  </a:srgbClr>
                </a:solidFill>
              </a:rPr>
              <a:pPr/>
              <a:t>‹#›</a:t>
            </a:fld>
            <a:endParaRPr lang="en-US">
              <a:solidFill>
                <a:srgbClr val="FFFFFF">
                  <a:lumMod val="50000"/>
                </a:srgbClr>
              </a:solidFill>
            </a:endParaRPr>
          </a:p>
        </p:txBody>
      </p:sp>
    </p:spTree>
    <p:extLst>
      <p:ext uri="{BB962C8B-B14F-4D97-AF65-F5344CB8AC3E}">
        <p14:creationId xmlns:p14="http://schemas.microsoft.com/office/powerpoint/2010/main" val="40597154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 2015  CareerBuilder</a:t>
            </a:r>
            <a:endParaRPr lang="en-US"/>
          </a:p>
        </p:txBody>
      </p:sp>
      <p:sp>
        <p:nvSpPr>
          <p:cNvPr id="4" name="Slide Number Placeholder 3"/>
          <p:cNvSpPr>
            <a:spLocks noGrp="1"/>
          </p:cNvSpPr>
          <p:nvPr>
            <p:ph type="sldNum" sz="quarter" idx="12"/>
          </p:nvPr>
        </p:nvSpPr>
        <p:spPr/>
        <p:txBody>
          <a:bodyPr/>
          <a:lstStyle/>
          <a:p>
            <a:fld id="{FED92A7F-29E5-4B3A-AAED-FC3768733BF1}" type="slidenum">
              <a:rPr lang="en-US" smtClean="0">
                <a:solidFill>
                  <a:srgbClr val="FFFFFF">
                    <a:lumMod val="50000"/>
                  </a:srgbClr>
                </a:solidFill>
              </a:rPr>
              <a:pPr/>
              <a:t>‹#›</a:t>
            </a:fld>
            <a:endParaRPr lang="en-US">
              <a:solidFill>
                <a:srgbClr val="FFFFFF">
                  <a:lumMod val="50000"/>
                </a:srgbClr>
              </a:solidFill>
            </a:endParaRPr>
          </a:p>
        </p:txBody>
      </p:sp>
    </p:spTree>
    <p:extLst>
      <p:ext uri="{BB962C8B-B14F-4D97-AF65-F5344CB8AC3E}">
        <p14:creationId xmlns:p14="http://schemas.microsoft.com/office/powerpoint/2010/main" val="34890046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ack">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182642"/>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smtClean="0">
                <a:solidFill>
                  <a:prstClr val="white"/>
                </a:solidFill>
                <a:cs typeface="Arial"/>
              </a:rPr>
              <a:t>© 2016  CareerBuilder</a:t>
            </a:r>
            <a:endParaRPr lang="en-US" dirty="0">
              <a:solidFill>
                <a:prstClr val="white"/>
              </a:solidFill>
              <a:cs typeface="Arial"/>
            </a:endParaRPr>
          </a:p>
        </p:txBody>
      </p:sp>
      <p:sp>
        <p:nvSpPr>
          <p:cNvPr id="6" name="Text Placeholder 2"/>
          <p:cNvSpPr>
            <a:spLocks noGrp="1"/>
          </p:cNvSpPr>
          <p:nvPr>
            <p:ph type="body" idx="1"/>
          </p:nvPr>
        </p:nvSpPr>
        <p:spPr>
          <a:xfrm>
            <a:off x="371476" y="4384431"/>
            <a:ext cx="8401051" cy="1787768"/>
          </a:xfrm>
        </p:spPr>
        <p:txBody>
          <a:bodyPr>
            <a:normAutofit/>
          </a:bodyPr>
          <a:lstStyle>
            <a:lvl1pPr marL="0" indent="0" algn="l">
              <a:buNone/>
              <a:defRPr sz="1800">
                <a:solidFill>
                  <a:schemeClr val="bg1"/>
                </a:solidFill>
              </a:defRPr>
            </a:lvl1pPr>
          </a:lstStyle>
          <a:p>
            <a:endParaRPr lang="en-US" dirty="0"/>
          </a:p>
        </p:txBody>
      </p:sp>
      <p:sp>
        <p:nvSpPr>
          <p:cNvPr id="7" name="Text Placeholder 2"/>
          <p:cNvSpPr>
            <a:spLocks noGrp="1"/>
          </p:cNvSpPr>
          <p:nvPr>
            <p:ph type="body" idx="13"/>
          </p:nvPr>
        </p:nvSpPr>
        <p:spPr>
          <a:xfrm>
            <a:off x="371475" y="3316354"/>
            <a:ext cx="8401050" cy="931553"/>
          </a:xfrm>
        </p:spPr>
        <p:txBody>
          <a:bodyPr wrap="square" anchor="t" anchorCtr="0">
            <a:normAutofit/>
          </a:bodyPr>
          <a:lstStyle>
            <a:lvl1pPr marL="0" indent="0" algn="l">
              <a:buNone/>
              <a:defRPr sz="4050" baseline="0">
                <a:solidFill>
                  <a:schemeClr val="bg1"/>
                </a:solidFill>
                <a:latin typeface="Rockwell"/>
                <a:cs typeface="Rockwell"/>
              </a:defRPr>
            </a:lvl1pPr>
          </a:lstStyle>
          <a:p>
            <a:endParaRPr lang="en-US" dirty="0"/>
          </a:p>
        </p:txBody>
      </p:sp>
    </p:spTree>
    <p:extLst>
      <p:ext uri="{BB962C8B-B14F-4D97-AF65-F5344CB8AC3E}">
        <p14:creationId xmlns:p14="http://schemas.microsoft.com/office/powerpoint/2010/main" val="173188099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Only - Softwa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n-US" dirty="0" smtClean="0">
                <a:cs typeface="Arial"/>
              </a:rPr>
              <a:t>© 2016 CareerBuilder</a:t>
            </a:r>
            <a:endParaRPr lang="en-US" dirty="0">
              <a:cs typeface="Arial"/>
            </a:endParaRPr>
          </a:p>
        </p:txBody>
      </p:sp>
      <p:sp>
        <p:nvSpPr>
          <p:cNvPr id="8" name="Slide Number Placeholder 7"/>
          <p:cNvSpPr>
            <a:spLocks noGrp="1"/>
          </p:cNvSpPr>
          <p:nvPr>
            <p:ph type="sldNum" sz="quarter" idx="11"/>
          </p:nvPr>
        </p:nvSpPr>
        <p:spPr/>
        <p:txBody>
          <a:bodyPr/>
          <a:lstStyle/>
          <a:p>
            <a:fld id="{FED92A7F-29E5-4B3A-AAED-FC3768733BF1}" type="slidenum">
              <a:rPr lang="en-US" smtClean="0">
                <a:solidFill>
                  <a:srgbClr val="FFFFFF">
                    <a:lumMod val="50000"/>
                  </a:srgbClr>
                </a:solidFill>
              </a:rPr>
              <a:pPr/>
              <a:t>‹#›</a:t>
            </a:fld>
            <a:endParaRPr lang="en-US" dirty="0">
              <a:solidFill>
                <a:srgbClr val="FFFFFF">
                  <a:lumMod val="50000"/>
                </a:srgbClr>
              </a:solidFill>
            </a:endParaRPr>
          </a:p>
        </p:txBody>
      </p:sp>
      <p:sp>
        <p:nvSpPr>
          <p:cNvPr id="5" name="TextBox 4"/>
          <p:cNvSpPr txBox="1"/>
          <p:nvPr userDrawn="1"/>
        </p:nvSpPr>
        <p:spPr>
          <a:xfrm>
            <a:off x="8188037" y="5985164"/>
            <a:ext cx="45030" cy="300082"/>
          </a:xfrm>
          <a:prstGeom prst="rect">
            <a:avLst/>
          </a:prstGeom>
          <a:noFill/>
        </p:spPr>
        <p:txBody>
          <a:bodyPr wrap="square" rtlCol="0">
            <a:spAutoFit/>
          </a:bodyPr>
          <a:lstStyle/>
          <a:p>
            <a:endParaRPr lang="en-US" sz="1350">
              <a:solidFill>
                <a:srgbClr val="182642"/>
              </a:solidFill>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3"/>
            <a:ext cx="1073085" cy="1385047"/>
          </a:xfrm>
          <a:prstGeom prst="rect">
            <a:avLst/>
          </a:prstGeom>
        </p:spPr>
      </p:pic>
    </p:spTree>
    <p:extLst>
      <p:ext uri="{BB962C8B-B14F-4D97-AF65-F5344CB8AC3E}">
        <p14:creationId xmlns:p14="http://schemas.microsoft.com/office/powerpoint/2010/main" val="182491971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86693"/>
            <a:ext cx="7886700" cy="968375"/>
          </a:xfrm>
        </p:spPr>
        <p:txBody>
          <a:bodyPr>
            <a:normAutofit/>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a:xfrm>
            <a:off x="628650" y="1710814"/>
            <a:ext cx="7886700" cy="425818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lvl1pPr algn="ctr">
              <a:defRPr sz="750">
                <a:solidFill>
                  <a:schemeClr val="tx1"/>
                </a:solidFill>
              </a:defRPr>
            </a:lvl1pPr>
          </a:lstStyle>
          <a:p>
            <a:r>
              <a:rPr lang="en-US" dirty="0" smtClean="0">
                <a:cs typeface="Arial"/>
              </a:rPr>
              <a:t>© 2016 CareerBuilder</a:t>
            </a:r>
            <a:endParaRPr lang="en-US" dirty="0">
              <a:cs typeface="Arial"/>
            </a:endParaRPr>
          </a:p>
        </p:txBody>
      </p:sp>
      <p:sp>
        <p:nvSpPr>
          <p:cNvPr id="6" name="Slide Number Placeholder 5"/>
          <p:cNvSpPr>
            <a:spLocks noGrp="1"/>
          </p:cNvSpPr>
          <p:nvPr>
            <p:ph type="sldNum" sz="quarter" idx="12"/>
          </p:nvPr>
        </p:nvSpPr>
        <p:spPr/>
        <p:txBody>
          <a:bodyPr/>
          <a:lstStyle>
            <a:lvl1pPr>
              <a:defRPr/>
            </a:lvl1pPr>
          </a:lstStyle>
          <a:p>
            <a:fld id="{FED92A7F-29E5-4B3A-AAED-FC3768733BF1}" type="slidenum">
              <a:rPr lang="en-US" smtClean="0"/>
              <a:pPr/>
              <a:t>‹#›</a:t>
            </a:fld>
            <a:endParaRPr lang="en-US" dirty="0" smtClean="0"/>
          </a:p>
        </p:txBody>
      </p:sp>
    </p:spTree>
    <p:extLst>
      <p:ext uri="{BB962C8B-B14F-4D97-AF65-F5344CB8AC3E}">
        <p14:creationId xmlns:p14="http://schemas.microsoft.com/office/powerpoint/2010/main" val="343800975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2" name="Title 1"/>
          <p:cNvSpPr>
            <a:spLocks noGrp="1"/>
          </p:cNvSpPr>
          <p:nvPr>
            <p:ph type="title" hasCustomPrompt="1"/>
          </p:nvPr>
        </p:nvSpPr>
        <p:spPr>
          <a:xfrm>
            <a:off x="500063" y="1709741"/>
            <a:ext cx="7886700" cy="2852737"/>
          </a:xfrm>
        </p:spPr>
        <p:txBody>
          <a:bodyPr anchor="b"/>
          <a:lstStyle>
            <a:lvl1pPr algn="l">
              <a:defRPr sz="450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00063" y="4589466"/>
            <a:ext cx="7886700" cy="909637"/>
          </a:xfrm>
        </p:spPr>
        <p:txBody>
          <a:bodyPr/>
          <a:lstStyle>
            <a:lvl1pPr marL="0" indent="0">
              <a:buNone/>
              <a:defRPr sz="18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smtClean="0"/>
              <a:t>Click to edit Master text styles</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cs typeface="Arial"/>
            </a:endParaRPr>
          </a:p>
        </p:txBody>
      </p:sp>
    </p:spTree>
    <p:extLst>
      <p:ext uri="{BB962C8B-B14F-4D97-AF65-F5344CB8AC3E}">
        <p14:creationId xmlns:p14="http://schemas.microsoft.com/office/powerpoint/2010/main" val="306823389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r>
              <a:rPr lang="en-US" dirty="0" smtClean="0">
                <a:cs typeface="Arial"/>
              </a:rPr>
              <a:t>© 2016 CareerBuilder</a:t>
            </a:r>
          </a:p>
          <a:p>
            <a:endParaRPr lang="en-US" dirty="0"/>
          </a:p>
        </p:txBody>
      </p:sp>
      <p:sp>
        <p:nvSpPr>
          <p:cNvPr id="7" name="Slide Number Placeholder 6"/>
          <p:cNvSpPr>
            <a:spLocks noGrp="1"/>
          </p:cNvSpPr>
          <p:nvPr>
            <p:ph type="sldNum" sz="quarter" idx="12"/>
          </p:nvPr>
        </p:nvSpPr>
        <p:spPr/>
        <p:txBody>
          <a:bodyPr/>
          <a:lstStyle/>
          <a:p>
            <a:fld id="{FED92A7F-29E5-4B3A-AAED-FC3768733BF1}" type="slidenum">
              <a:rPr lang="en-US" smtClean="0"/>
              <a:t>‹#›</a:t>
            </a:fld>
            <a:endParaRPr lang="en-US" dirty="0"/>
          </a:p>
        </p:txBody>
      </p:sp>
    </p:spTree>
    <p:extLst>
      <p:ext uri="{BB962C8B-B14F-4D97-AF65-F5344CB8AC3E}">
        <p14:creationId xmlns:p14="http://schemas.microsoft.com/office/powerpoint/2010/main" val="19917343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r>
              <a:rPr lang="en-US" dirty="0" smtClean="0">
                <a:cs typeface="Arial"/>
              </a:rPr>
              <a:t>© 2016 CareerBuilder</a:t>
            </a:r>
          </a:p>
          <a:p>
            <a:endParaRPr lang="en-US" dirty="0"/>
          </a:p>
        </p:txBody>
      </p:sp>
      <p:sp>
        <p:nvSpPr>
          <p:cNvPr id="9" name="Slide Number Placeholder 8"/>
          <p:cNvSpPr>
            <a:spLocks noGrp="1"/>
          </p:cNvSpPr>
          <p:nvPr>
            <p:ph type="sldNum" sz="quarter" idx="12"/>
          </p:nvPr>
        </p:nvSpPr>
        <p:spPr/>
        <p:txBody>
          <a:bodyPr/>
          <a:lstStyle/>
          <a:p>
            <a:fld id="{FED92A7F-29E5-4B3A-AAED-FC3768733BF1}" type="slidenum">
              <a:rPr lang="en-US" smtClean="0"/>
              <a:t>‹#›</a:t>
            </a:fld>
            <a:endParaRPr lang="en-US"/>
          </a:p>
        </p:txBody>
      </p:sp>
    </p:spTree>
    <p:extLst>
      <p:ext uri="{BB962C8B-B14F-4D97-AF65-F5344CB8AC3E}">
        <p14:creationId xmlns:p14="http://schemas.microsoft.com/office/powerpoint/2010/main" val="41018193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r>
              <a:rPr lang="en-US" dirty="0" smtClean="0">
                <a:cs typeface="Arial"/>
              </a:rPr>
              <a:t>© 2016 CareerBuilder</a:t>
            </a:r>
          </a:p>
          <a:p>
            <a:endParaRPr lang="en-US" dirty="0"/>
          </a:p>
        </p:txBody>
      </p:sp>
      <p:sp>
        <p:nvSpPr>
          <p:cNvPr id="5" name="Slide Number Placeholder 4"/>
          <p:cNvSpPr>
            <a:spLocks noGrp="1"/>
          </p:cNvSpPr>
          <p:nvPr>
            <p:ph type="sldNum" sz="quarter" idx="12"/>
          </p:nvPr>
        </p:nvSpPr>
        <p:spPr/>
        <p:txBody>
          <a:bodyPr/>
          <a:lstStyle/>
          <a:p>
            <a:fld id="{FED92A7F-29E5-4B3A-AAED-FC3768733BF1}" type="slidenum">
              <a:rPr lang="en-US" smtClean="0"/>
              <a:t>‹#›</a:t>
            </a:fld>
            <a:endParaRPr lang="en-US"/>
          </a:p>
        </p:txBody>
      </p:sp>
    </p:spTree>
    <p:extLst>
      <p:ext uri="{BB962C8B-B14F-4D97-AF65-F5344CB8AC3E}">
        <p14:creationId xmlns:p14="http://schemas.microsoft.com/office/powerpoint/2010/main" val="100237682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cs typeface="Arial"/>
              </a:rPr>
              <a:t>© 2016 CareerBuilder</a:t>
            </a:r>
          </a:p>
          <a:p>
            <a:endParaRPr lang="en-US" dirty="0"/>
          </a:p>
        </p:txBody>
      </p:sp>
      <p:sp>
        <p:nvSpPr>
          <p:cNvPr id="4" name="Slide Number Placeholder 3"/>
          <p:cNvSpPr>
            <a:spLocks noGrp="1"/>
          </p:cNvSpPr>
          <p:nvPr>
            <p:ph type="sldNum" sz="quarter" idx="12"/>
          </p:nvPr>
        </p:nvSpPr>
        <p:spPr/>
        <p:txBody>
          <a:bodyPr/>
          <a:lstStyle/>
          <a:p>
            <a:fld id="{FED92A7F-29E5-4B3A-AAED-FC3768733BF1}" type="slidenum">
              <a:rPr lang="en-US" smtClean="0"/>
              <a:t>‹#›</a:t>
            </a:fld>
            <a:endParaRPr lang="en-US"/>
          </a:p>
        </p:txBody>
      </p:sp>
    </p:spTree>
    <p:extLst>
      <p:ext uri="{BB962C8B-B14F-4D97-AF65-F5344CB8AC3E}">
        <p14:creationId xmlns:p14="http://schemas.microsoft.com/office/powerpoint/2010/main" val="10539419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Only - Softwa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dirty="0">
                <a:cs typeface="Arial"/>
              </a:rPr>
              <a:t>© 2016 CareerBuilder</a:t>
            </a:r>
          </a:p>
        </p:txBody>
      </p:sp>
      <p:sp>
        <p:nvSpPr>
          <p:cNvPr id="8" name="Slide Number Placeholder 7"/>
          <p:cNvSpPr>
            <a:spLocks noGrp="1"/>
          </p:cNvSpPr>
          <p:nvPr>
            <p:ph type="sldNum" sz="quarter" idx="11"/>
          </p:nvPr>
        </p:nvSpPr>
        <p:spPr/>
        <p:txBody>
          <a:bodyPr/>
          <a:lstStyle/>
          <a:p>
            <a:fld id="{FED92A7F-29E5-4B3A-AAED-FC3768733BF1}" type="slidenum">
              <a:rPr lang="en-US" smtClean="0"/>
              <a:pPr/>
              <a:t>‹#›</a:t>
            </a:fld>
            <a:endParaRPr lang="en-US" dirty="0"/>
          </a:p>
        </p:txBody>
      </p:sp>
      <p:sp>
        <p:nvSpPr>
          <p:cNvPr id="5" name="TextBox 4"/>
          <p:cNvSpPr txBox="1"/>
          <p:nvPr userDrawn="1"/>
        </p:nvSpPr>
        <p:spPr>
          <a:xfrm>
            <a:off x="8188037" y="5985164"/>
            <a:ext cx="45030" cy="300082"/>
          </a:xfrm>
          <a:prstGeom prst="rect">
            <a:avLst/>
          </a:prstGeom>
          <a:noFill/>
        </p:spPr>
        <p:txBody>
          <a:bodyPr wrap="square" rtlCol="0">
            <a:spAutoFit/>
          </a:bodyPr>
          <a:lstStyle/>
          <a:p>
            <a:endParaRPr lang="en-US" sz="135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3"/>
            <a:ext cx="1073085" cy="1385047"/>
          </a:xfrm>
          <a:prstGeom prst="rect">
            <a:avLst/>
          </a:prstGeom>
        </p:spPr>
      </p:pic>
    </p:spTree>
    <p:extLst>
      <p:ext uri="{BB962C8B-B14F-4D97-AF65-F5344CB8AC3E}">
        <p14:creationId xmlns:p14="http://schemas.microsoft.com/office/powerpoint/2010/main" val="1821246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ack">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smtClean="0">
                <a:cs typeface="Arial"/>
              </a:rPr>
              <a:t>© 2016  CareerBuilder</a:t>
            </a:r>
            <a:endParaRPr lang="en-US" dirty="0">
              <a:cs typeface="Arial"/>
            </a:endParaRPr>
          </a:p>
        </p:txBody>
      </p:sp>
      <p:sp>
        <p:nvSpPr>
          <p:cNvPr id="6" name="Text Placeholder 2"/>
          <p:cNvSpPr>
            <a:spLocks noGrp="1"/>
          </p:cNvSpPr>
          <p:nvPr>
            <p:ph type="body" idx="1"/>
          </p:nvPr>
        </p:nvSpPr>
        <p:spPr>
          <a:xfrm>
            <a:off x="371476" y="4384431"/>
            <a:ext cx="8401051" cy="1787768"/>
          </a:xfrm>
        </p:spPr>
        <p:txBody>
          <a:bodyPr>
            <a:normAutofit/>
          </a:bodyPr>
          <a:lstStyle>
            <a:lvl1pPr marL="0" indent="0" algn="l">
              <a:buNone/>
              <a:defRPr sz="1800">
                <a:solidFill>
                  <a:schemeClr val="bg1"/>
                </a:solidFill>
              </a:defRPr>
            </a:lvl1pPr>
          </a:lstStyle>
          <a:p>
            <a:endParaRPr lang="en-US" dirty="0"/>
          </a:p>
        </p:txBody>
      </p:sp>
      <p:sp>
        <p:nvSpPr>
          <p:cNvPr id="7" name="Text Placeholder 2"/>
          <p:cNvSpPr>
            <a:spLocks noGrp="1"/>
          </p:cNvSpPr>
          <p:nvPr>
            <p:ph type="body" idx="13"/>
          </p:nvPr>
        </p:nvSpPr>
        <p:spPr>
          <a:xfrm>
            <a:off x="371475" y="3316354"/>
            <a:ext cx="8401050" cy="931553"/>
          </a:xfrm>
        </p:spPr>
        <p:txBody>
          <a:bodyPr wrap="square" anchor="t" anchorCtr="0">
            <a:normAutofit/>
          </a:bodyPr>
          <a:lstStyle>
            <a:lvl1pPr marL="0" indent="0" algn="l">
              <a:buNone/>
              <a:defRPr sz="4050" baseline="0">
                <a:solidFill>
                  <a:schemeClr val="bg1"/>
                </a:solidFill>
                <a:latin typeface="Rockwell"/>
                <a:cs typeface="Rockwell"/>
              </a:defRPr>
            </a:lvl1pPr>
          </a:lstStyle>
          <a:p>
            <a:endParaRPr lang="en-US" dirty="0"/>
          </a:p>
        </p:txBody>
      </p:sp>
    </p:spTree>
    <p:extLst>
      <p:ext uri="{BB962C8B-B14F-4D97-AF65-F5344CB8AC3E}">
        <p14:creationId xmlns:p14="http://schemas.microsoft.com/office/powerpoint/2010/main" val="97437987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4.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968375"/>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8"/>
            <a:ext cx="7886700" cy="414337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750">
                <a:solidFill>
                  <a:srgbClr val="7F7F7F"/>
                </a:solidFill>
                <a:latin typeface="+mj-lt"/>
              </a:defRPr>
            </a:lvl1pPr>
          </a:lstStyle>
          <a:p>
            <a:endParaRPr lang="en-US" dirty="0">
              <a:cs typeface="Arial"/>
            </a:endParaRPr>
          </a:p>
        </p:txBody>
      </p:sp>
      <p:sp>
        <p:nvSpPr>
          <p:cNvPr id="6" name="Slide Number Placeholder 5"/>
          <p:cNvSpPr>
            <a:spLocks noGrp="1"/>
          </p:cNvSpPr>
          <p:nvPr>
            <p:ph type="sldNum" sz="quarter" idx="4"/>
          </p:nvPr>
        </p:nvSpPr>
        <p:spPr>
          <a:xfrm>
            <a:off x="111356" y="6356352"/>
            <a:ext cx="2057400" cy="365125"/>
          </a:xfrm>
          <a:prstGeom prst="rect">
            <a:avLst/>
          </a:prstGeom>
        </p:spPr>
        <p:txBody>
          <a:bodyPr vert="horz" lIns="91440" tIns="45720" rIns="91440" bIns="45720" rtlCol="0" anchor="ctr"/>
          <a:lstStyle>
            <a:lvl1pPr algn="l">
              <a:defRPr sz="750">
                <a:solidFill>
                  <a:schemeClr val="bg2">
                    <a:lumMod val="50000"/>
                  </a:schemeClr>
                </a:solidFill>
                <a:latin typeface="+mj-lt"/>
              </a:defRPr>
            </a:lvl1pPr>
          </a:lstStyle>
          <a:p>
            <a:fld id="{FED92A7F-29E5-4B3A-AAED-FC3768733BF1}" type="slidenum">
              <a:rPr lang="en-US" smtClean="0"/>
              <a:pPr/>
              <a:t>‹#›</a:t>
            </a:fld>
            <a:endParaRPr lang="en-US" dirty="0"/>
          </a:p>
        </p:txBody>
      </p:sp>
      <p:sp>
        <p:nvSpPr>
          <p:cNvPr id="8" name="Rectangle 7"/>
          <p:cNvSpPr/>
          <p:nvPr userDrawn="1"/>
        </p:nvSpPr>
        <p:spPr>
          <a:xfrm>
            <a:off x="2" y="213720"/>
            <a:ext cx="82769" cy="10682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026" name="Picture 2" descr="Image result for careerbuilder logo 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833936" y="6404153"/>
            <a:ext cx="2142791" cy="233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53852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timing>
    <p:tnLst>
      <p:par>
        <p:cTn id="1" dur="indefinite" restart="never" nodeType="tmRoot"/>
      </p:par>
    </p:tnLst>
  </p:timing>
  <p:hf hdr="0" ftr="0" dt="0"/>
  <p:txStyles>
    <p:titleStyle>
      <a:lvl1pPr algn="l" defTabSz="685783" rtl="0" eaLnBrk="1" latinLnBrk="0" hangingPunct="1">
        <a:lnSpc>
          <a:spcPct val="90000"/>
        </a:lnSpc>
        <a:spcBef>
          <a:spcPct val="0"/>
        </a:spcBef>
        <a:buNone/>
        <a:defRPr sz="2400" kern="1200">
          <a:solidFill>
            <a:schemeClr val="tx1"/>
          </a:solidFill>
          <a:latin typeface="Rockwell" panose="02060603020205020403" pitchFamily="18" charset="0"/>
          <a:ea typeface="+mj-ea"/>
          <a:cs typeface="+mj-cs"/>
        </a:defRPr>
      </a:lvl1pPr>
    </p:titleStyle>
    <p:bodyStyle>
      <a:lvl1pPr marL="171446" indent="-171446" algn="l" defTabSz="685783" rtl="0" eaLnBrk="1" latinLnBrk="0" hangingPunct="1">
        <a:lnSpc>
          <a:spcPct val="100000"/>
        </a:lnSpc>
        <a:spcBef>
          <a:spcPts val="750"/>
        </a:spcBef>
        <a:buClr>
          <a:schemeClr val="accent1"/>
        </a:buClr>
        <a:buFont typeface="Arial" panose="020B0604020202020204" pitchFamily="34" charset="0"/>
        <a:buChar char="•"/>
        <a:defRPr sz="1650" kern="1200">
          <a:solidFill>
            <a:schemeClr val="tx1">
              <a:lumMod val="90000"/>
              <a:lumOff val="10000"/>
            </a:schemeClr>
          </a:solidFill>
          <a:latin typeface="+mj-lt"/>
          <a:ea typeface="+mn-ea"/>
          <a:cs typeface="+mn-cs"/>
        </a:defRPr>
      </a:lvl1pPr>
      <a:lvl2pPr marL="514337" indent="-171446" algn="l" defTabSz="685783" rtl="0" eaLnBrk="1" latinLnBrk="0" hangingPunct="1">
        <a:lnSpc>
          <a:spcPct val="100000"/>
        </a:lnSpc>
        <a:spcBef>
          <a:spcPts val="375"/>
        </a:spcBef>
        <a:buClr>
          <a:schemeClr val="accent1"/>
        </a:buClr>
        <a:buFont typeface="Arial" panose="020B0604020202020204" pitchFamily="34" charset="0"/>
        <a:buChar char="•"/>
        <a:defRPr sz="1500" kern="1200">
          <a:solidFill>
            <a:schemeClr val="tx1">
              <a:lumMod val="90000"/>
              <a:lumOff val="10000"/>
            </a:schemeClr>
          </a:solidFill>
          <a:latin typeface="+mj-lt"/>
          <a:ea typeface="+mn-ea"/>
          <a:cs typeface="+mn-cs"/>
        </a:defRPr>
      </a:lvl2pPr>
      <a:lvl3pPr marL="857228" indent="-171446" algn="l" defTabSz="685783" rtl="0" eaLnBrk="1" latinLnBrk="0" hangingPunct="1">
        <a:lnSpc>
          <a:spcPct val="100000"/>
        </a:lnSpc>
        <a:spcBef>
          <a:spcPts val="375"/>
        </a:spcBef>
        <a:buClr>
          <a:schemeClr val="accent1"/>
        </a:buClr>
        <a:buFont typeface="Arial" panose="020B0604020202020204" pitchFamily="34" charset="0"/>
        <a:buChar char="•"/>
        <a:defRPr sz="1350" kern="1200">
          <a:solidFill>
            <a:schemeClr val="tx1">
              <a:lumMod val="90000"/>
              <a:lumOff val="10000"/>
            </a:schemeClr>
          </a:solidFill>
          <a:latin typeface="+mj-lt"/>
          <a:ea typeface="+mn-ea"/>
          <a:cs typeface="+mn-cs"/>
        </a:defRPr>
      </a:lvl3pPr>
      <a:lvl4pPr marL="1200120" indent="-171446" algn="l" defTabSz="685783" rtl="0" eaLnBrk="1" latinLnBrk="0" hangingPunct="1">
        <a:lnSpc>
          <a:spcPct val="100000"/>
        </a:lnSpc>
        <a:spcBef>
          <a:spcPts val="375"/>
        </a:spcBef>
        <a:buClr>
          <a:schemeClr val="accent1"/>
        </a:buClr>
        <a:buFont typeface="Arial" panose="020B0604020202020204" pitchFamily="34" charset="0"/>
        <a:buChar char="•"/>
        <a:defRPr sz="1200" kern="1200">
          <a:solidFill>
            <a:schemeClr val="tx1">
              <a:lumMod val="90000"/>
              <a:lumOff val="10000"/>
            </a:schemeClr>
          </a:solidFill>
          <a:latin typeface="+mj-lt"/>
          <a:ea typeface="+mn-ea"/>
          <a:cs typeface="+mn-cs"/>
        </a:defRPr>
      </a:lvl4pPr>
      <a:lvl5pPr marL="1543012" indent="-171446" algn="l" defTabSz="685783" rtl="0" eaLnBrk="1" latinLnBrk="0" hangingPunct="1">
        <a:lnSpc>
          <a:spcPct val="100000"/>
        </a:lnSpc>
        <a:spcBef>
          <a:spcPts val="375"/>
        </a:spcBef>
        <a:buClr>
          <a:schemeClr val="accent1"/>
        </a:buClr>
        <a:buFont typeface="Arial" panose="020B0604020202020204" pitchFamily="34" charset="0"/>
        <a:buChar char="•"/>
        <a:defRPr sz="1050" kern="1200">
          <a:solidFill>
            <a:schemeClr val="tx1">
              <a:lumMod val="90000"/>
              <a:lumOff val="10000"/>
            </a:schemeClr>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968375"/>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8"/>
            <a:ext cx="7886700" cy="414337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750">
                <a:solidFill>
                  <a:srgbClr val="7F7F7F"/>
                </a:solidFill>
                <a:latin typeface="+mj-lt"/>
              </a:defRPr>
            </a:lvl1pPr>
          </a:lstStyle>
          <a:p>
            <a:r>
              <a:rPr lang="en-US" dirty="0" smtClean="0">
                <a:cs typeface="Arial"/>
              </a:rPr>
              <a:t>© 2015  CareerBuilder</a:t>
            </a:r>
            <a:endParaRPr lang="en-US" dirty="0">
              <a:cs typeface="Arial"/>
            </a:endParaRPr>
          </a:p>
        </p:txBody>
      </p:sp>
      <p:sp>
        <p:nvSpPr>
          <p:cNvPr id="6" name="Slide Number Placeholder 5"/>
          <p:cNvSpPr>
            <a:spLocks noGrp="1"/>
          </p:cNvSpPr>
          <p:nvPr>
            <p:ph type="sldNum" sz="quarter" idx="4"/>
          </p:nvPr>
        </p:nvSpPr>
        <p:spPr>
          <a:xfrm>
            <a:off x="111356" y="6356352"/>
            <a:ext cx="2057400" cy="365125"/>
          </a:xfrm>
          <a:prstGeom prst="rect">
            <a:avLst/>
          </a:prstGeom>
        </p:spPr>
        <p:txBody>
          <a:bodyPr vert="horz" lIns="91440" tIns="45720" rIns="91440" bIns="45720" rtlCol="0" anchor="ctr"/>
          <a:lstStyle>
            <a:lvl1pPr algn="l">
              <a:defRPr sz="750">
                <a:solidFill>
                  <a:schemeClr val="bg2">
                    <a:lumMod val="50000"/>
                  </a:schemeClr>
                </a:solidFill>
                <a:latin typeface="+mj-lt"/>
              </a:defRPr>
            </a:lvl1pPr>
          </a:lstStyle>
          <a:p>
            <a:fld id="{FED92A7F-29E5-4B3A-AAED-FC3768733BF1}" type="slidenum">
              <a:rPr lang="en-US" smtClean="0">
                <a:solidFill>
                  <a:srgbClr val="FFFFFF">
                    <a:lumMod val="50000"/>
                  </a:srgbClr>
                </a:solidFill>
              </a:rPr>
              <a:pPr/>
              <a:t>‹#›</a:t>
            </a:fld>
            <a:endParaRPr lang="en-US" dirty="0">
              <a:solidFill>
                <a:srgbClr val="FFFFFF">
                  <a:lumMod val="50000"/>
                </a:srgbClr>
              </a:solidFill>
            </a:endParaRPr>
          </a:p>
        </p:txBody>
      </p:sp>
      <p:pic>
        <p:nvPicPr>
          <p:cNvPr id="7" name="Picture 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311891" y="6390747"/>
            <a:ext cx="1696121" cy="322263"/>
          </a:xfrm>
          <a:prstGeom prst="rect">
            <a:avLst/>
          </a:prstGeom>
        </p:spPr>
      </p:pic>
      <p:sp>
        <p:nvSpPr>
          <p:cNvPr id="8" name="Rectangle 7"/>
          <p:cNvSpPr/>
          <p:nvPr userDrawn="1"/>
        </p:nvSpPr>
        <p:spPr>
          <a:xfrm>
            <a:off x="2" y="213720"/>
            <a:ext cx="82769" cy="10682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Tree>
    <p:extLst>
      <p:ext uri="{BB962C8B-B14F-4D97-AF65-F5344CB8AC3E}">
        <p14:creationId xmlns:p14="http://schemas.microsoft.com/office/powerpoint/2010/main" val="226277778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Lst>
  <p:timing>
    <p:tnLst>
      <p:par>
        <p:cTn id="1" dur="indefinite" restart="never" nodeType="tmRoot"/>
      </p:par>
    </p:tnLst>
  </p:timing>
  <p:hf hdr="0"/>
  <p:txStyles>
    <p:titleStyle>
      <a:lvl1pPr algn="l" defTabSz="685783" rtl="0" eaLnBrk="1" latinLnBrk="0" hangingPunct="1">
        <a:lnSpc>
          <a:spcPct val="90000"/>
        </a:lnSpc>
        <a:spcBef>
          <a:spcPct val="0"/>
        </a:spcBef>
        <a:buNone/>
        <a:defRPr sz="2400" kern="1200">
          <a:solidFill>
            <a:schemeClr val="tx1"/>
          </a:solidFill>
          <a:latin typeface="Rockwell" panose="02060603020205020403" pitchFamily="18" charset="0"/>
          <a:ea typeface="+mj-ea"/>
          <a:cs typeface="+mj-cs"/>
        </a:defRPr>
      </a:lvl1pPr>
    </p:titleStyle>
    <p:bodyStyle>
      <a:lvl1pPr marL="171446" indent="-171446" algn="l" defTabSz="685783" rtl="0" eaLnBrk="1" latinLnBrk="0" hangingPunct="1">
        <a:lnSpc>
          <a:spcPct val="100000"/>
        </a:lnSpc>
        <a:spcBef>
          <a:spcPts val="750"/>
        </a:spcBef>
        <a:buClr>
          <a:schemeClr val="accent1"/>
        </a:buClr>
        <a:buFont typeface="Arial" panose="020B0604020202020204" pitchFamily="34" charset="0"/>
        <a:buChar char="•"/>
        <a:defRPr sz="1650" kern="1200">
          <a:solidFill>
            <a:schemeClr val="tx1">
              <a:lumMod val="90000"/>
              <a:lumOff val="10000"/>
            </a:schemeClr>
          </a:solidFill>
          <a:latin typeface="+mj-lt"/>
          <a:ea typeface="+mn-ea"/>
          <a:cs typeface="+mn-cs"/>
        </a:defRPr>
      </a:lvl1pPr>
      <a:lvl2pPr marL="514337" indent="-171446" algn="l" defTabSz="685783" rtl="0" eaLnBrk="1" latinLnBrk="0" hangingPunct="1">
        <a:lnSpc>
          <a:spcPct val="100000"/>
        </a:lnSpc>
        <a:spcBef>
          <a:spcPts val="375"/>
        </a:spcBef>
        <a:buClr>
          <a:schemeClr val="accent1"/>
        </a:buClr>
        <a:buFont typeface="Arial" panose="020B0604020202020204" pitchFamily="34" charset="0"/>
        <a:buChar char="•"/>
        <a:defRPr sz="1500" kern="1200">
          <a:solidFill>
            <a:schemeClr val="tx1">
              <a:lumMod val="90000"/>
              <a:lumOff val="10000"/>
            </a:schemeClr>
          </a:solidFill>
          <a:latin typeface="+mj-lt"/>
          <a:ea typeface="+mn-ea"/>
          <a:cs typeface="+mn-cs"/>
        </a:defRPr>
      </a:lvl2pPr>
      <a:lvl3pPr marL="857228" indent="-171446" algn="l" defTabSz="685783" rtl="0" eaLnBrk="1" latinLnBrk="0" hangingPunct="1">
        <a:lnSpc>
          <a:spcPct val="100000"/>
        </a:lnSpc>
        <a:spcBef>
          <a:spcPts val="375"/>
        </a:spcBef>
        <a:buClr>
          <a:schemeClr val="accent1"/>
        </a:buClr>
        <a:buFont typeface="Arial" panose="020B0604020202020204" pitchFamily="34" charset="0"/>
        <a:buChar char="•"/>
        <a:defRPr sz="1350" kern="1200">
          <a:solidFill>
            <a:schemeClr val="tx1">
              <a:lumMod val="90000"/>
              <a:lumOff val="10000"/>
            </a:schemeClr>
          </a:solidFill>
          <a:latin typeface="+mj-lt"/>
          <a:ea typeface="+mn-ea"/>
          <a:cs typeface="+mn-cs"/>
        </a:defRPr>
      </a:lvl3pPr>
      <a:lvl4pPr marL="1200120" indent="-171446" algn="l" defTabSz="685783" rtl="0" eaLnBrk="1" latinLnBrk="0" hangingPunct="1">
        <a:lnSpc>
          <a:spcPct val="100000"/>
        </a:lnSpc>
        <a:spcBef>
          <a:spcPts val="375"/>
        </a:spcBef>
        <a:buClr>
          <a:schemeClr val="accent1"/>
        </a:buClr>
        <a:buFont typeface="Arial" panose="020B0604020202020204" pitchFamily="34" charset="0"/>
        <a:buChar char="•"/>
        <a:defRPr sz="1200" kern="1200">
          <a:solidFill>
            <a:schemeClr val="tx1">
              <a:lumMod val="90000"/>
              <a:lumOff val="10000"/>
            </a:schemeClr>
          </a:solidFill>
          <a:latin typeface="+mj-lt"/>
          <a:ea typeface="+mn-ea"/>
          <a:cs typeface="+mn-cs"/>
        </a:defRPr>
      </a:lvl4pPr>
      <a:lvl5pPr marL="1543012" indent="-171446" algn="l" defTabSz="685783" rtl="0" eaLnBrk="1" latinLnBrk="0" hangingPunct="1">
        <a:lnSpc>
          <a:spcPct val="100000"/>
        </a:lnSpc>
        <a:spcBef>
          <a:spcPts val="375"/>
        </a:spcBef>
        <a:buClr>
          <a:schemeClr val="accent1"/>
        </a:buClr>
        <a:buFont typeface="Arial" panose="020B0604020202020204" pitchFamily="34" charset="0"/>
        <a:buChar char="•"/>
        <a:defRPr sz="1050" kern="1200">
          <a:solidFill>
            <a:schemeClr val="tx1">
              <a:lumMod val="90000"/>
              <a:lumOff val="10000"/>
            </a:schemeClr>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Placeholder 31" descr="cover-photo.png"/>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2319" b="2319"/>
          <a:stretch>
            <a:fillRect/>
          </a:stretch>
        </p:blipFill>
        <p:spPr/>
      </p:pic>
      <p:sp>
        <p:nvSpPr>
          <p:cNvPr id="20" name="Rectangle 19"/>
          <p:cNvSpPr/>
          <p:nvPr/>
        </p:nvSpPr>
        <p:spPr>
          <a:xfrm>
            <a:off x="-4058" y="4749516"/>
            <a:ext cx="9148058" cy="1018384"/>
          </a:xfrm>
          <a:prstGeom prst="rect">
            <a:avLst/>
          </a:prstGeom>
          <a:solidFill>
            <a:srgbClr val="F1F1F2">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Light"/>
            </a:endParaRPr>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9872" y="4883018"/>
            <a:ext cx="2413320" cy="798252"/>
          </a:xfrm>
          <a:prstGeom prst="rect">
            <a:avLst/>
          </a:prstGeom>
        </p:spPr>
      </p:pic>
      <p:sp>
        <p:nvSpPr>
          <p:cNvPr id="5" name="Text Placeholder 4"/>
          <p:cNvSpPr>
            <a:spLocks noGrp="1"/>
          </p:cNvSpPr>
          <p:nvPr>
            <p:ph type="body" idx="1"/>
          </p:nvPr>
        </p:nvSpPr>
        <p:spPr>
          <a:xfrm>
            <a:off x="359104" y="3697556"/>
            <a:ext cx="8784896" cy="1051809"/>
          </a:xfrm>
        </p:spPr>
        <p:txBody>
          <a:bodyPr>
            <a:normAutofit/>
          </a:bodyPr>
          <a:lstStyle/>
          <a:p>
            <a:r>
              <a:rPr lang="en-US" sz="1500" dirty="0"/>
              <a:t>Presented By: </a:t>
            </a:r>
            <a:endParaRPr lang="en-US" sz="1500" dirty="0" smtClean="0"/>
          </a:p>
          <a:p>
            <a:r>
              <a:rPr lang="en-US" sz="1500" dirty="0" smtClean="0"/>
              <a:t>Kassandra </a:t>
            </a:r>
            <a:r>
              <a:rPr lang="en-US" sz="1500" dirty="0"/>
              <a:t>Barnes Director of Product Marketing &amp; Customer </a:t>
            </a:r>
            <a:r>
              <a:rPr lang="en-US" sz="1500" dirty="0" smtClean="0"/>
              <a:t>Intelligence</a:t>
            </a:r>
            <a:endParaRPr lang="en-US" sz="1500" dirty="0"/>
          </a:p>
          <a:p>
            <a:r>
              <a:rPr lang="en-US" sz="1500" dirty="0" smtClean="0"/>
              <a:t>@</a:t>
            </a:r>
            <a:r>
              <a:rPr lang="en-US" sz="1500" dirty="0" err="1" smtClean="0"/>
              <a:t>ChiCityK</a:t>
            </a:r>
            <a:endParaRPr lang="en-US" sz="1500" dirty="0"/>
          </a:p>
        </p:txBody>
      </p:sp>
      <p:sp>
        <p:nvSpPr>
          <p:cNvPr id="6" name="Text Placeholder 5"/>
          <p:cNvSpPr>
            <a:spLocks noGrp="1"/>
          </p:cNvSpPr>
          <p:nvPr>
            <p:ph type="body" idx="13"/>
          </p:nvPr>
        </p:nvSpPr>
        <p:spPr>
          <a:xfrm>
            <a:off x="359105" y="2551669"/>
            <a:ext cx="8596260" cy="871068"/>
          </a:xfrm>
        </p:spPr>
        <p:txBody>
          <a:bodyPr/>
          <a:lstStyle/>
          <a:p>
            <a:r>
              <a:rPr lang="en-US" sz="2800" dirty="0"/>
              <a:t>The Next Generation Analytics Function: </a:t>
            </a:r>
            <a:endParaRPr lang="en-US" sz="2800" dirty="0" smtClean="0"/>
          </a:p>
          <a:p>
            <a:r>
              <a:rPr lang="en-US" sz="2800" dirty="0" smtClean="0"/>
              <a:t>Six </a:t>
            </a:r>
            <a:r>
              <a:rPr lang="en-US" sz="2800" dirty="0"/>
              <a:t>Skills to Make Your Team Future Proof</a:t>
            </a:r>
          </a:p>
        </p:txBody>
      </p:sp>
    </p:spTree>
    <p:extLst>
      <p:ext uri="{BB962C8B-B14F-4D97-AF65-F5344CB8AC3E}">
        <p14:creationId xmlns:p14="http://schemas.microsoft.com/office/powerpoint/2010/main" val="6636544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bit of both. Enough to be dangerous.</a:t>
            </a:r>
            <a:endParaRPr lang="en-US" dirty="0"/>
          </a:p>
        </p:txBody>
      </p:sp>
      <p:pic>
        <p:nvPicPr>
          <p:cNvPr id="4" name="Picture 12" descr="https://rightbrainconfessions.files.wordpress.com/2010/07/chocolate-vanilla-cake-cone_no-wrap_rgb_s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5195" y="1255128"/>
            <a:ext cx="2533609" cy="51012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cartoon mouths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1775" y="2454442"/>
            <a:ext cx="1680447" cy="155441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black sunglasses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7859" y="2662005"/>
            <a:ext cx="1900154" cy="661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0789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706" y="795208"/>
            <a:ext cx="8772049" cy="1459244"/>
          </a:xfrm>
        </p:spPr>
        <p:txBody>
          <a:bodyPr/>
          <a:lstStyle/>
          <a:p>
            <a:pPr algn="ctr"/>
            <a:r>
              <a:rPr lang="en-US" dirty="0" smtClean="0"/>
              <a:t>Six Skills Needed Today</a:t>
            </a:r>
            <a:endParaRPr lang="en-US" dirty="0"/>
          </a:p>
        </p:txBody>
      </p:sp>
      <p:sp>
        <p:nvSpPr>
          <p:cNvPr id="4" name="Footer Placeholder 3"/>
          <p:cNvSpPr>
            <a:spLocks noGrp="1"/>
          </p:cNvSpPr>
          <p:nvPr>
            <p:ph type="ftr" sz="quarter" idx="11"/>
          </p:nvPr>
        </p:nvSpPr>
        <p:spPr/>
        <p:txBody>
          <a:bodyPr/>
          <a:lstStyle/>
          <a:p>
            <a:pPr defTabSz="685800"/>
            <a:r>
              <a:rPr lang="en-US" dirty="0">
                <a:solidFill>
                  <a:srgbClr val="182642"/>
                </a:solidFill>
                <a:latin typeface="Calibri Light"/>
                <a:cs typeface="Arial"/>
              </a:rPr>
              <a:t>© 2016  CareerBuilder</a:t>
            </a:r>
          </a:p>
        </p:txBody>
      </p:sp>
      <p:cxnSp>
        <p:nvCxnSpPr>
          <p:cNvPr id="13" name="Straight Connector 12"/>
          <p:cNvCxnSpPr/>
          <p:nvPr/>
        </p:nvCxnSpPr>
        <p:spPr>
          <a:xfrm>
            <a:off x="1697636" y="2960889"/>
            <a:ext cx="0" cy="1593038"/>
          </a:xfrm>
          <a:prstGeom prst="line">
            <a:avLst/>
          </a:prstGeom>
          <a:ln w="3175" cmpd="sng">
            <a:solidFill>
              <a:schemeClr val="bg2">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07706" y="4385184"/>
            <a:ext cx="1358813" cy="323165"/>
          </a:xfrm>
          <a:prstGeom prst="rect">
            <a:avLst/>
          </a:prstGeom>
          <a:noFill/>
        </p:spPr>
        <p:txBody>
          <a:bodyPr wrap="square" rtlCol="0">
            <a:spAutoFit/>
          </a:bodyPr>
          <a:lstStyle/>
          <a:p>
            <a:pPr algn="ctr" defTabSz="685800"/>
            <a:r>
              <a:rPr lang="en-US" sz="1500" dirty="0">
                <a:solidFill>
                  <a:prstClr val="white"/>
                </a:solidFill>
                <a:latin typeface="Calibri Light"/>
              </a:rPr>
              <a:t>Accuracy</a:t>
            </a:r>
          </a:p>
        </p:txBody>
      </p:sp>
      <p:sp>
        <p:nvSpPr>
          <p:cNvPr id="14" name="Oval 13"/>
          <p:cNvSpPr/>
          <p:nvPr/>
        </p:nvSpPr>
        <p:spPr>
          <a:xfrm>
            <a:off x="396716" y="3086818"/>
            <a:ext cx="1099578" cy="1017545"/>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3300" b="1" dirty="0">
                <a:solidFill>
                  <a:prstClr val="white"/>
                </a:solidFill>
                <a:latin typeface="Rockwell" panose="02060603020205020403" pitchFamily="18" charset="0"/>
              </a:rPr>
              <a:t>1</a:t>
            </a:r>
          </a:p>
        </p:txBody>
      </p:sp>
      <p:sp>
        <p:nvSpPr>
          <p:cNvPr id="15" name="Oval 14"/>
          <p:cNvSpPr/>
          <p:nvPr/>
        </p:nvSpPr>
        <p:spPr>
          <a:xfrm>
            <a:off x="1864322" y="3103967"/>
            <a:ext cx="1099578" cy="1017545"/>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3300" b="1" dirty="0">
                <a:solidFill>
                  <a:prstClr val="white"/>
                </a:solidFill>
                <a:latin typeface="Rockwell" panose="02060603020205020403" pitchFamily="18" charset="0"/>
              </a:rPr>
              <a:t>2</a:t>
            </a:r>
          </a:p>
        </p:txBody>
      </p:sp>
      <p:sp>
        <p:nvSpPr>
          <p:cNvPr id="16" name="Oval 15"/>
          <p:cNvSpPr/>
          <p:nvPr/>
        </p:nvSpPr>
        <p:spPr>
          <a:xfrm>
            <a:off x="3333276" y="3086818"/>
            <a:ext cx="1099578" cy="1017545"/>
          </a:xfrm>
          <a:prstGeom prst="ellipse">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3300" b="1" dirty="0">
                <a:solidFill>
                  <a:prstClr val="white"/>
                </a:solidFill>
                <a:latin typeface="Rockwell" panose="02060603020205020403" pitchFamily="18" charset="0"/>
              </a:rPr>
              <a:t>3</a:t>
            </a:r>
          </a:p>
        </p:txBody>
      </p:sp>
      <p:sp>
        <p:nvSpPr>
          <p:cNvPr id="17" name="Oval 16"/>
          <p:cNvSpPr/>
          <p:nvPr/>
        </p:nvSpPr>
        <p:spPr>
          <a:xfrm>
            <a:off x="4775483" y="3086818"/>
            <a:ext cx="1099578" cy="1017545"/>
          </a:xfrm>
          <a:prstGeom prst="ellipse">
            <a:avLst/>
          </a:prstGeom>
          <a:solidFill>
            <a:schemeClr val="accent6"/>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3300" b="1" dirty="0">
                <a:solidFill>
                  <a:prstClr val="white"/>
                </a:solidFill>
                <a:latin typeface="Rockwell" panose="02060603020205020403" pitchFamily="18" charset="0"/>
              </a:rPr>
              <a:t>4</a:t>
            </a:r>
          </a:p>
        </p:txBody>
      </p:sp>
      <p:sp>
        <p:nvSpPr>
          <p:cNvPr id="18" name="Oval 17"/>
          <p:cNvSpPr/>
          <p:nvPr/>
        </p:nvSpPr>
        <p:spPr>
          <a:xfrm>
            <a:off x="6217691" y="3125375"/>
            <a:ext cx="1099578" cy="1017545"/>
          </a:xfrm>
          <a:prstGeom prst="ellipse">
            <a:avLst/>
          </a:prstGeom>
          <a:solidFill>
            <a:srgbClr val="287AB9"/>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3300" b="1" dirty="0">
                <a:solidFill>
                  <a:prstClr val="white"/>
                </a:solidFill>
                <a:latin typeface="Rockwell" panose="02060603020205020403" pitchFamily="18" charset="0"/>
              </a:rPr>
              <a:t>5</a:t>
            </a:r>
          </a:p>
        </p:txBody>
      </p:sp>
      <p:sp>
        <p:nvSpPr>
          <p:cNvPr id="20" name="Oval 19"/>
          <p:cNvSpPr/>
          <p:nvPr/>
        </p:nvSpPr>
        <p:spPr>
          <a:xfrm>
            <a:off x="7659898" y="3113195"/>
            <a:ext cx="1099578" cy="1017545"/>
          </a:xfrm>
          <a:prstGeom prst="ellipse">
            <a:avLst/>
          </a:prstGeom>
          <a:solidFill>
            <a:schemeClr val="bg1">
              <a:lumMod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3300" b="1" dirty="0">
                <a:solidFill>
                  <a:prstClr val="white"/>
                </a:solidFill>
                <a:latin typeface="Rockwell" panose="02060603020205020403" pitchFamily="18" charset="0"/>
              </a:rPr>
              <a:t>6</a:t>
            </a:r>
          </a:p>
        </p:txBody>
      </p:sp>
      <p:cxnSp>
        <p:nvCxnSpPr>
          <p:cNvPr id="27" name="Straight Connector 26"/>
          <p:cNvCxnSpPr/>
          <p:nvPr/>
        </p:nvCxnSpPr>
        <p:spPr>
          <a:xfrm>
            <a:off x="3139574" y="2960889"/>
            <a:ext cx="0" cy="1593038"/>
          </a:xfrm>
          <a:prstGeom prst="line">
            <a:avLst/>
          </a:prstGeom>
          <a:ln w="3175" cmpd="sng">
            <a:solidFill>
              <a:schemeClr val="bg2">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622653" y="2960889"/>
            <a:ext cx="0" cy="1593038"/>
          </a:xfrm>
          <a:prstGeom prst="line">
            <a:avLst/>
          </a:prstGeom>
          <a:ln w="3175" cmpd="sng">
            <a:solidFill>
              <a:schemeClr val="bg2">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6086572" y="2960889"/>
            <a:ext cx="0" cy="1593038"/>
          </a:xfrm>
          <a:prstGeom prst="line">
            <a:avLst/>
          </a:prstGeom>
          <a:ln w="3175" cmpd="sng">
            <a:solidFill>
              <a:schemeClr val="bg2">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7502134" y="2910412"/>
            <a:ext cx="0" cy="1593038"/>
          </a:xfrm>
          <a:prstGeom prst="line">
            <a:avLst/>
          </a:prstGeom>
          <a:ln w="3175" cmpd="sng">
            <a:solidFill>
              <a:schemeClr val="bg2">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1738377" y="4385184"/>
            <a:ext cx="1358813" cy="323165"/>
          </a:xfrm>
          <a:prstGeom prst="rect">
            <a:avLst/>
          </a:prstGeom>
          <a:noFill/>
        </p:spPr>
        <p:txBody>
          <a:bodyPr wrap="square" rtlCol="0">
            <a:spAutoFit/>
          </a:bodyPr>
          <a:lstStyle/>
          <a:p>
            <a:pPr algn="ctr" defTabSz="685800"/>
            <a:r>
              <a:rPr lang="en-US" sz="1500" dirty="0">
                <a:solidFill>
                  <a:prstClr val="white"/>
                </a:solidFill>
                <a:latin typeface="Calibri Light"/>
              </a:rPr>
              <a:t>Urgency</a:t>
            </a:r>
          </a:p>
        </p:txBody>
      </p:sp>
      <p:sp>
        <p:nvSpPr>
          <p:cNvPr id="32" name="TextBox 31"/>
          <p:cNvSpPr txBox="1"/>
          <p:nvPr/>
        </p:nvSpPr>
        <p:spPr>
          <a:xfrm>
            <a:off x="3207092" y="4385184"/>
            <a:ext cx="1358813" cy="323165"/>
          </a:xfrm>
          <a:prstGeom prst="rect">
            <a:avLst/>
          </a:prstGeom>
          <a:noFill/>
        </p:spPr>
        <p:txBody>
          <a:bodyPr wrap="square" rtlCol="0">
            <a:spAutoFit/>
          </a:bodyPr>
          <a:lstStyle/>
          <a:p>
            <a:pPr algn="ctr" defTabSz="685800"/>
            <a:r>
              <a:rPr lang="en-US" sz="1500" dirty="0">
                <a:solidFill>
                  <a:prstClr val="white"/>
                </a:solidFill>
                <a:latin typeface="Calibri Light"/>
              </a:rPr>
              <a:t>Visualizer</a:t>
            </a:r>
          </a:p>
        </p:txBody>
      </p:sp>
      <p:sp>
        <p:nvSpPr>
          <p:cNvPr id="33" name="TextBox 32"/>
          <p:cNvSpPr txBox="1"/>
          <p:nvPr/>
        </p:nvSpPr>
        <p:spPr>
          <a:xfrm>
            <a:off x="4622654" y="4353408"/>
            <a:ext cx="1358813" cy="323165"/>
          </a:xfrm>
          <a:prstGeom prst="rect">
            <a:avLst/>
          </a:prstGeom>
          <a:noFill/>
        </p:spPr>
        <p:txBody>
          <a:bodyPr wrap="square" rtlCol="0">
            <a:spAutoFit/>
          </a:bodyPr>
          <a:lstStyle/>
          <a:p>
            <a:pPr algn="ctr" defTabSz="685800"/>
            <a:r>
              <a:rPr lang="en-US" sz="1500" dirty="0">
                <a:solidFill>
                  <a:prstClr val="white"/>
                </a:solidFill>
                <a:latin typeface="Calibri Light"/>
              </a:rPr>
              <a:t>Storyteller</a:t>
            </a:r>
          </a:p>
        </p:txBody>
      </p:sp>
      <p:sp>
        <p:nvSpPr>
          <p:cNvPr id="34" name="TextBox 33"/>
          <p:cNvSpPr txBox="1"/>
          <p:nvPr/>
        </p:nvSpPr>
        <p:spPr>
          <a:xfrm>
            <a:off x="6100936" y="4353408"/>
            <a:ext cx="1358813" cy="323165"/>
          </a:xfrm>
          <a:prstGeom prst="rect">
            <a:avLst/>
          </a:prstGeom>
          <a:noFill/>
        </p:spPr>
        <p:txBody>
          <a:bodyPr wrap="square" rtlCol="0">
            <a:spAutoFit/>
          </a:bodyPr>
          <a:lstStyle/>
          <a:p>
            <a:pPr algn="ctr" defTabSz="685800"/>
            <a:r>
              <a:rPr lang="en-US" sz="1500" dirty="0">
                <a:solidFill>
                  <a:prstClr val="white"/>
                </a:solidFill>
                <a:latin typeface="Calibri Light"/>
              </a:rPr>
              <a:t>Marketer</a:t>
            </a:r>
          </a:p>
        </p:txBody>
      </p:sp>
      <p:sp>
        <p:nvSpPr>
          <p:cNvPr id="35" name="TextBox 34"/>
          <p:cNvSpPr txBox="1"/>
          <p:nvPr/>
        </p:nvSpPr>
        <p:spPr>
          <a:xfrm>
            <a:off x="7542875" y="4352115"/>
            <a:ext cx="1358813" cy="323165"/>
          </a:xfrm>
          <a:prstGeom prst="rect">
            <a:avLst/>
          </a:prstGeom>
          <a:noFill/>
        </p:spPr>
        <p:txBody>
          <a:bodyPr wrap="square" rtlCol="0">
            <a:spAutoFit/>
          </a:bodyPr>
          <a:lstStyle/>
          <a:p>
            <a:pPr algn="ctr" defTabSz="685800"/>
            <a:r>
              <a:rPr lang="en-US" sz="1500" dirty="0">
                <a:solidFill>
                  <a:prstClr val="white"/>
                </a:solidFill>
                <a:latin typeface="Calibri Light"/>
              </a:rPr>
              <a:t>Networker</a:t>
            </a:r>
          </a:p>
        </p:txBody>
      </p:sp>
    </p:spTree>
    <p:extLst>
      <p:ext uri="{BB962C8B-B14F-4D97-AF65-F5344CB8AC3E}">
        <p14:creationId xmlns:p14="http://schemas.microsoft.com/office/powerpoint/2010/main" val="101122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10"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par>
                                <p:cTn id="44" presetID="10" presetClass="entr" presetSubtype="0" fill="hold"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500"/>
                                        <p:tgtEl>
                                          <p:spTgt spid="34"/>
                                        </p:tgtEl>
                                      </p:cBhvr>
                                    </p:animEffect>
                                  </p:childTnLst>
                                </p:cTn>
                              </p:par>
                              <p:par>
                                <p:cTn id="55" presetID="10" presetClass="entr" presetSubtype="0"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animBg="1"/>
      <p:bldP spid="15" grpId="0" animBg="1"/>
      <p:bldP spid="16" grpId="0" animBg="1"/>
      <p:bldP spid="17" grpId="0" animBg="1"/>
      <p:bldP spid="18" grpId="0" animBg="1"/>
      <p:bldP spid="20" grpId="0" animBg="1"/>
      <p:bldP spid="31" grpId="0"/>
      <p:bldP spid="32" grpId="0"/>
      <p:bldP spid="33" grpId="0"/>
      <p:bldP spid="34" grpId="0"/>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3686" y="2447285"/>
            <a:ext cx="7886700" cy="2139553"/>
          </a:xfrm>
        </p:spPr>
        <p:txBody>
          <a:bodyPr/>
          <a:lstStyle/>
          <a:p>
            <a:pPr algn="ctr"/>
            <a:r>
              <a:rPr lang="en-US" dirty="0" smtClean="0"/>
              <a:t>Accuracy and </a:t>
            </a:r>
            <a:br>
              <a:rPr lang="en-US" dirty="0" smtClean="0"/>
            </a:br>
            <a:r>
              <a:rPr lang="en-US" dirty="0" smtClean="0"/>
              <a:t>Attention to Detail</a:t>
            </a:r>
            <a:endParaRPr lang="en-US" dirty="0"/>
          </a:p>
        </p:txBody>
      </p:sp>
      <p:sp>
        <p:nvSpPr>
          <p:cNvPr id="5" name="Oval 4"/>
          <p:cNvSpPr/>
          <p:nvPr/>
        </p:nvSpPr>
        <p:spPr>
          <a:xfrm>
            <a:off x="3796594" y="1893490"/>
            <a:ext cx="1240885" cy="1240885"/>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3300" b="1" dirty="0">
                <a:solidFill>
                  <a:prstClr val="white"/>
                </a:solidFill>
                <a:latin typeface="Rockwell" panose="02060603020205020403" pitchFamily="18" charset="0"/>
              </a:rPr>
              <a:t>1</a:t>
            </a:r>
          </a:p>
        </p:txBody>
      </p:sp>
    </p:spTree>
    <p:extLst>
      <p:ext uri="{BB962C8B-B14F-4D97-AF65-F5344CB8AC3E}">
        <p14:creationId xmlns:p14="http://schemas.microsoft.com/office/powerpoint/2010/main" val="230755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Accuracy Matters</a:t>
            </a:r>
            <a:endParaRPr lang="en-US" dirty="0"/>
          </a:p>
        </p:txBody>
      </p:sp>
      <p:pic>
        <p:nvPicPr>
          <p:cNvPr id="2050" name="Picture 2" descr="http://s2.quickmeme.com/img/22/221b32499e485f72083cd18c084ec8594ff2ffe2eabd7cca37edd199368159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689" y="2121786"/>
            <a:ext cx="5534759" cy="3126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7128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10" y="2190876"/>
            <a:ext cx="9147010" cy="2717380"/>
          </a:xfrm>
          <a:prstGeom prst="rect">
            <a:avLst/>
          </a:prstGeom>
          <a:solidFill>
            <a:srgbClr val="182642"/>
          </a:solidFill>
          <a:ln>
            <a:noFill/>
          </a:ln>
        </p:spPr>
        <p:style>
          <a:lnRef idx="2">
            <a:schemeClr val="accent1">
              <a:shade val="50000"/>
            </a:schemeClr>
          </a:lnRef>
          <a:fillRef idx="1">
            <a:schemeClr val="accent1"/>
          </a:fillRef>
          <a:effectRef idx="0">
            <a:schemeClr val="accent1"/>
          </a:effectRef>
          <a:fontRef idx="minor">
            <a:schemeClr val="lt1"/>
          </a:fontRef>
        </p:style>
        <p:txBody>
          <a:bodyPr lIns="411480" rIns="411480" rtlCol="0" anchor="ctr"/>
          <a:lstStyle/>
          <a:p>
            <a:pPr algn="ctr" defTabSz="685800"/>
            <a:endParaRPr lang="en-US" sz="1350" dirty="0">
              <a:solidFill>
                <a:prstClr val="white"/>
              </a:solidFill>
              <a:latin typeface="Calibri Light"/>
            </a:endParaRPr>
          </a:p>
        </p:txBody>
      </p:sp>
      <p:sp>
        <p:nvSpPr>
          <p:cNvPr id="8" name="Text Placeholder 6"/>
          <p:cNvSpPr txBox="1">
            <a:spLocks/>
          </p:cNvSpPr>
          <p:nvPr/>
        </p:nvSpPr>
        <p:spPr>
          <a:xfrm>
            <a:off x="115752" y="2324134"/>
            <a:ext cx="9144000" cy="698665"/>
          </a:xfrm>
          <a:prstGeom prst="rect">
            <a:avLst/>
          </a:prstGeom>
        </p:spPr>
        <p:txBody>
          <a:bodyPr/>
          <a:lst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1800" kern="1200">
                <a:solidFill>
                  <a:schemeClr val="tx1">
                    <a:lumMod val="90000"/>
                    <a:lumOff val="10000"/>
                  </a:schemeClr>
                </a:solidFill>
                <a:latin typeface="+mj-lt"/>
                <a:ea typeface="+mn-ea"/>
                <a:cs typeface="+mn-cs"/>
              </a:defRPr>
            </a:lvl1pPr>
            <a:lvl2pPr marL="6858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lumMod val="90000"/>
                    <a:lumOff val="10000"/>
                  </a:schemeClr>
                </a:solidFill>
                <a:latin typeface="+mj-lt"/>
                <a:ea typeface="+mn-ea"/>
                <a:cs typeface="+mn-cs"/>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lumMod val="90000"/>
                    <a:lumOff val="10000"/>
                  </a:schemeClr>
                </a:solidFill>
                <a:latin typeface="+mj-lt"/>
                <a:ea typeface="+mn-ea"/>
                <a:cs typeface="+mn-cs"/>
              </a:defRPr>
            </a:lvl3pPr>
            <a:lvl4pPr marL="16002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lumMod val="90000"/>
                    <a:lumOff val="10000"/>
                  </a:schemeClr>
                </a:solidFill>
                <a:latin typeface="+mj-lt"/>
                <a:ea typeface="+mn-ea"/>
                <a:cs typeface="+mn-cs"/>
              </a:defRPr>
            </a:lvl4pPr>
            <a:lvl5pPr marL="20574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lumMod val="90000"/>
                    <a:lumOff val="10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750"/>
              </a:spcBef>
              <a:buClr>
                <a:srgbClr val="287AB9"/>
              </a:buClr>
              <a:buNone/>
            </a:pPr>
            <a:r>
              <a:rPr lang="en-US" sz="4050" dirty="0">
                <a:solidFill>
                  <a:prstClr val="white"/>
                </a:solidFill>
                <a:latin typeface="Calibri Light"/>
              </a:rPr>
              <a:t>At any given moment in an enterprise</a:t>
            </a:r>
          </a:p>
        </p:txBody>
      </p:sp>
      <p:sp>
        <p:nvSpPr>
          <p:cNvPr id="9" name="Text Placeholder 6"/>
          <p:cNvSpPr txBox="1">
            <a:spLocks/>
          </p:cNvSpPr>
          <p:nvPr/>
        </p:nvSpPr>
        <p:spPr>
          <a:xfrm>
            <a:off x="443245" y="3156055"/>
            <a:ext cx="8401050" cy="698665"/>
          </a:xfrm>
          <a:prstGeom prst="rect">
            <a:avLst/>
          </a:prstGeom>
        </p:spPr>
        <p:txBody>
          <a:bodyPr/>
          <a:lst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1800" kern="1200">
                <a:solidFill>
                  <a:schemeClr val="tx1">
                    <a:lumMod val="90000"/>
                    <a:lumOff val="10000"/>
                  </a:schemeClr>
                </a:solidFill>
                <a:latin typeface="+mj-lt"/>
                <a:ea typeface="+mn-ea"/>
                <a:cs typeface="+mn-cs"/>
              </a:defRPr>
            </a:lvl1pPr>
            <a:lvl2pPr marL="6858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lumMod val="90000"/>
                    <a:lumOff val="10000"/>
                  </a:schemeClr>
                </a:solidFill>
                <a:latin typeface="+mj-lt"/>
                <a:ea typeface="+mn-ea"/>
                <a:cs typeface="+mn-cs"/>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lumMod val="90000"/>
                    <a:lumOff val="10000"/>
                  </a:schemeClr>
                </a:solidFill>
                <a:latin typeface="+mj-lt"/>
                <a:ea typeface="+mn-ea"/>
                <a:cs typeface="+mn-cs"/>
              </a:defRPr>
            </a:lvl3pPr>
            <a:lvl4pPr marL="16002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lumMod val="90000"/>
                    <a:lumOff val="10000"/>
                  </a:schemeClr>
                </a:solidFill>
                <a:latin typeface="+mj-lt"/>
                <a:ea typeface="+mn-ea"/>
                <a:cs typeface="+mn-cs"/>
              </a:defRPr>
            </a:lvl4pPr>
            <a:lvl5pPr marL="20574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lumMod val="90000"/>
                    <a:lumOff val="10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750"/>
              </a:spcBef>
              <a:buClr>
                <a:srgbClr val="287AB9"/>
              </a:buClr>
              <a:buNone/>
            </a:pPr>
            <a:r>
              <a:rPr lang="en-US" sz="4950" dirty="0">
                <a:solidFill>
                  <a:prstClr val="white"/>
                </a:solidFill>
                <a:latin typeface="Rockwell" panose="02060603020205020403" pitchFamily="18" charset="0"/>
              </a:rPr>
              <a:t>40% of data is missing, wrong or incomplete.</a:t>
            </a:r>
          </a:p>
        </p:txBody>
      </p:sp>
      <p:sp>
        <p:nvSpPr>
          <p:cNvPr id="2" name="TextBox 1"/>
          <p:cNvSpPr txBox="1"/>
          <p:nvPr/>
        </p:nvSpPr>
        <p:spPr>
          <a:xfrm>
            <a:off x="364116" y="5677267"/>
            <a:ext cx="1306424" cy="207749"/>
          </a:xfrm>
          <a:prstGeom prst="rect">
            <a:avLst/>
          </a:prstGeom>
          <a:noFill/>
        </p:spPr>
        <p:txBody>
          <a:bodyPr wrap="square" rtlCol="0">
            <a:spAutoFit/>
          </a:bodyPr>
          <a:lstStyle/>
          <a:p>
            <a:pPr defTabSz="685800"/>
            <a:r>
              <a:rPr lang="en-US" sz="750" dirty="0">
                <a:solidFill>
                  <a:srgbClr val="182642"/>
                </a:solidFill>
                <a:latin typeface="Calibri Light"/>
              </a:rPr>
              <a:t>Source: Gartner</a:t>
            </a:r>
          </a:p>
        </p:txBody>
      </p:sp>
    </p:spTree>
    <p:extLst>
      <p:ext uri="{BB962C8B-B14F-4D97-AF65-F5344CB8AC3E}">
        <p14:creationId xmlns:p14="http://schemas.microsoft.com/office/powerpoint/2010/main" val="97717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Hiring for Accuracy</a:t>
            </a:r>
            <a:endParaRPr lang="en-US" dirty="0"/>
          </a:p>
        </p:txBody>
      </p:sp>
      <p:sp>
        <p:nvSpPr>
          <p:cNvPr id="4" name="Oval 3"/>
          <p:cNvSpPr/>
          <p:nvPr/>
        </p:nvSpPr>
        <p:spPr>
          <a:xfrm>
            <a:off x="519614" y="2451154"/>
            <a:ext cx="1914977" cy="1829054"/>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3300" b="1" dirty="0">
                <a:solidFill>
                  <a:prstClr val="white"/>
                </a:solidFill>
                <a:latin typeface="Rockwell" panose="02060603020205020403" pitchFamily="18" charset="0"/>
              </a:rPr>
              <a:t>Tip</a:t>
            </a:r>
          </a:p>
        </p:txBody>
      </p:sp>
      <p:sp>
        <p:nvSpPr>
          <p:cNvPr id="5" name="TextBox 4"/>
          <p:cNvSpPr txBox="1"/>
          <p:nvPr/>
        </p:nvSpPr>
        <p:spPr>
          <a:xfrm>
            <a:off x="2726056" y="2548965"/>
            <a:ext cx="5512118" cy="1754326"/>
          </a:xfrm>
          <a:prstGeom prst="rect">
            <a:avLst/>
          </a:prstGeom>
          <a:noFill/>
        </p:spPr>
        <p:txBody>
          <a:bodyPr wrap="square" rtlCol="0">
            <a:spAutoFit/>
          </a:bodyPr>
          <a:lstStyle/>
          <a:p>
            <a:pPr defTabSz="685800"/>
            <a:r>
              <a:rPr lang="en-US" dirty="0">
                <a:solidFill>
                  <a:srgbClr val="182642"/>
                </a:solidFill>
                <a:latin typeface="Calibri Light"/>
              </a:rPr>
              <a:t>Provide a client-facing/stakeholder report and a set of data.  Intentionally transpose data in the report.  See how many errors someone catches.</a:t>
            </a:r>
          </a:p>
          <a:p>
            <a:pPr defTabSz="685800"/>
            <a:endParaRPr lang="en-US" dirty="0">
              <a:solidFill>
                <a:srgbClr val="182642"/>
              </a:solidFill>
              <a:latin typeface="Calibri Light"/>
            </a:endParaRPr>
          </a:p>
          <a:p>
            <a:pPr defTabSz="685800"/>
            <a:r>
              <a:rPr lang="en-US" b="1" dirty="0">
                <a:solidFill>
                  <a:srgbClr val="182642"/>
                </a:solidFill>
                <a:latin typeface="Calibri Light"/>
              </a:rPr>
              <a:t>BONUS:</a:t>
            </a:r>
            <a:r>
              <a:rPr lang="en-US" dirty="0">
                <a:solidFill>
                  <a:srgbClr val="182642"/>
                </a:solidFill>
                <a:latin typeface="Calibri Light"/>
              </a:rPr>
              <a:t> Hate </a:t>
            </a:r>
            <a:r>
              <a:rPr lang="en-US" dirty="0" smtClean="0">
                <a:solidFill>
                  <a:srgbClr val="182642"/>
                </a:solidFill>
                <a:latin typeface="Calibri Light"/>
              </a:rPr>
              <a:t>spelling, formatting </a:t>
            </a:r>
            <a:r>
              <a:rPr lang="en-US" dirty="0">
                <a:solidFill>
                  <a:srgbClr val="182642"/>
                </a:solidFill>
                <a:latin typeface="Calibri Light"/>
              </a:rPr>
              <a:t>and grammar errors in reports too? Test that as well.</a:t>
            </a:r>
          </a:p>
        </p:txBody>
      </p:sp>
    </p:spTree>
    <p:extLst>
      <p:ext uri="{BB962C8B-B14F-4D97-AF65-F5344CB8AC3E}">
        <p14:creationId xmlns:p14="http://schemas.microsoft.com/office/powerpoint/2010/main" val="77900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An Internal Sense of Urgency</a:t>
            </a:r>
            <a:endParaRPr lang="en-US" dirty="0"/>
          </a:p>
        </p:txBody>
      </p:sp>
      <p:sp>
        <p:nvSpPr>
          <p:cNvPr id="5" name="Oval 4"/>
          <p:cNvSpPr/>
          <p:nvPr/>
        </p:nvSpPr>
        <p:spPr>
          <a:xfrm>
            <a:off x="3822971" y="1968446"/>
            <a:ext cx="1240885" cy="1240885"/>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3300" b="1" dirty="0">
                <a:solidFill>
                  <a:prstClr val="white"/>
                </a:solidFill>
                <a:latin typeface="Rockwell" panose="02060603020205020403" pitchFamily="18" charset="0"/>
              </a:rPr>
              <a:t>2</a:t>
            </a:r>
          </a:p>
        </p:txBody>
      </p:sp>
    </p:spTree>
    <p:extLst>
      <p:ext uri="{BB962C8B-B14F-4D97-AF65-F5344CB8AC3E}">
        <p14:creationId xmlns:p14="http://schemas.microsoft.com/office/powerpoint/2010/main" val="424806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010" y="2190876"/>
            <a:ext cx="9147010" cy="2717380"/>
          </a:xfrm>
          <a:prstGeom prst="rect">
            <a:avLst/>
          </a:prstGeom>
          <a:solidFill>
            <a:srgbClr val="182642"/>
          </a:solidFill>
          <a:ln>
            <a:noFill/>
          </a:ln>
        </p:spPr>
        <p:style>
          <a:lnRef idx="2">
            <a:schemeClr val="accent1">
              <a:shade val="50000"/>
            </a:schemeClr>
          </a:lnRef>
          <a:fillRef idx="1">
            <a:schemeClr val="accent1"/>
          </a:fillRef>
          <a:effectRef idx="0">
            <a:schemeClr val="accent1"/>
          </a:effectRef>
          <a:fontRef idx="minor">
            <a:schemeClr val="lt1"/>
          </a:fontRef>
        </p:style>
        <p:txBody>
          <a:bodyPr lIns="411480" rIns="411480" rtlCol="0" anchor="ctr"/>
          <a:lstStyle/>
          <a:p>
            <a:pPr algn="ctr" defTabSz="685800"/>
            <a:endParaRPr lang="en-US" sz="1350" dirty="0">
              <a:solidFill>
                <a:prstClr val="white"/>
              </a:solidFill>
              <a:latin typeface="Calibri Light"/>
            </a:endParaRPr>
          </a:p>
        </p:txBody>
      </p:sp>
      <p:sp>
        <p:nvSpPr>
          <p:cNvPr id="2" name="Title 1"/>
          <p:cNvSpPr>
            <a:spLocks noGrp="1"/>
          </p:cNvSpPr>
          <p:nvPr>
            <p:ph type="title"/>
          </p:nvPr>
        </p:nvSpPr>
        <p:spPr/>
        <p:txBody>
          <a:bodyPr/>
          <a:lstStyle/>
          <a:p>
            <a:r>
              <a:rPr lang="en-US" dirty="0" smtClean="0"/>
              <a:t>Avoid People Who Fall for this Trap</a:t>
            </a:r>
            <a:endParaRPr lang="en-US" dirty="0"/>
          </a:p>
        </p:txBody>
      </p:sp>
      <p:pic>
        <p:nvPicPr>
          <p:cNvPr id="3076" name="Picture 4" descr="http://quotes.lifehack.org/media/quotes/quote-Mark-Burnett-youve-heard-the-saying-analysis-creates-paralysis-120339_2.png"/>
          <p:cNvPicPr>
            <a:picLocks noChangeAspect="1" noChangeArrowheads="1"/>
          </p:cNvPicPr>
          <p:nvPr/>
        </p:nvPicPr>
        <p:blipFill rotWithShape="1">
          <a:blip r:embed="rId2">
            <a:extLst>
              <a:ext uri="{28A0092B-C50C-407E-A947-70E740481C1C}">
                <a14:useLocalDpi xmlns:a14="http://schemas.microsoft.com/office/drawing/2010/main" val="0"/>
              </a:ext>
            </a:extLst>
          </a:blip>
          <a:srcRect t="13358" b="27326"/>
          <a:stretch/>
        </p:blipFill>
        <p:spPr bwMode="auto">
          <a:xfrm>
            <a:off x="-3010" y="2129329"/>
            <a:ext cx="9147010" cy="3005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63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Biggest Frustration with Research Today?</a:t>
            </a:r>
            <a:endParaRPr lang="en-US" dirty="0"/>
          </a:p>
        </p:txBody>
      </p:sp>
      <p:sp>
        <p:nvSpPr>
          <p:cNvPr id="15" name="Rectangle 14"/>
          <p:cNvSpPr/>
          <p:nvPr/>
        </p:nvSpPr>
        <p:spPr>
          <a:xfrm>
            <a:off x="0" y="2453702"/>
            <a:ext cx="9144000" cy="2048052"/>
          </a:xfrm>
          <a:prstGeom prst="rect">
            <a:avLst/>
          </a:prstGeom>
          <a:solidFill>
            <a:srgbClr val="182642"/>
          </a:solidFill>
          <a:ln>
            <a:noFill/>
          </a:ln>
        </p:spPr>
        <p:style>
          <a:lnRef idx="2">
            <a:schemeClr val="accent1">
              <a:shade val="50000"/>
            </a:schemeClr>
          </a:lnRef>
          <a:fillRef idx="1">
            <a:schemeClr val="accent1"/>
          </a:fillRef>
          <a:effectRef idx="0">
            <a:schemeClr val="accent1"/>
          </a:effectRef>
          <a:fontRef idx="minor">
            <a:schemeClr val="lt1"/>
          </a:fontRef>
        </p:style>
        <p:txBody>
          <a:bodyPr lIns="411480" rIns="411480" rtlCol="0" anchor="ctr"/>
          <a:lstStyle/>
          <a:p>
            <a:pPr algn="ctr" defTabSz="685800"/>
            <a:endParaRPr lang="en-US" sz="900" dirty="0">
              <a:solidFill>
                <a:prstClr val="white"/>
              </a:solidFill>
              <a:latin typeface="Calibri Light"/>
            </a:endParaRPr>
          </a:p>
        </p:txBody>
      </p:sp>
      <p:sp>
        <p:nvSpPr>
          <p:cNvPr id="17" name="Shape 1263"/>
          <p:cNvSpPr/>
          <p:nvPr/>
        </p:nvSpPr>
        <p:spPr>
          <a:xfrm>
            <a:off x="6319455" y="2697338"/>
            <a:ext cx="2195895" cy="13311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9050" tIns="19050" rIns="19050" bIns="19050" numCol="1" anchor="ctr">
            <a:spAutoFit/>
          </a:bodyPr>
          <a:lstStyle/>
          <a:p>
            <a:pPr algn="ctr" defTabSz="685800">
              <a:defRPr sz="1800"/>
            </a:pPr>
            <a:r>
              <a:rPr lang="en-US" sz="2800" dirty="0" smtClean="0">
                <a:solidFill>
                  <a:srgbClr val="FFFFFF"/>
                </a:solidFill>
                <a:latin typeface="Rockwell" panose="02060603020205020403" pitchFamily="18" charset="0"/>
                <a:ea typeface="Open Sans"/>
                <a:cs typeface="Open Sans"/>
                <a:sym typeface="Calibri"/>
              </a:rPr>
              <a:t>We aren’t much faster than this guy.</a:t>
            </a:r>
            <a:endParaRPr sz="1400" dirty="0">
              <a:solidFill>
                <a:srgbClr val="FFFFFF"/>
              </a:solidFill>
              <a:latin typeface="Calibri Light"/>
              <a:ea typeface="Open Sans"/>
              <a:cs typeface="Open Sans"/>
              <a:sym typeface="Open Sans"/>
            </a:endParaRPr>
          </a:p>
        </p:txBody>
      </p:sp>
      <p:pic>
        <p:nvPicPr>
          <p:cNvPr id="1026" name="Picture 2" descr="Image result for slow"/>
          <p:cNvPicPr>
            <a:picLocks noChangeAspect="1" noChangeArrowheads="1"/>
          </p:cNvPicPr>
          <p:nvPr/>
        </p:nvPicPr>
        <p:blipFill rotWithShape="1">
          <a:blip r:embed="rId3">
            <a:extLst>
              <a:ext uri="{28A0092B-C50C-407E-A947-70E740481C1C}">
                <a14:useLocalDpi xmlns:a14="http://schemas.microsoft.com/office/drawing/2010/main" val="0"/>
              </a:ext>
            </a:extLst>
          </a:blip>
          <a:srcRect t="34808"/>
          <a:stretch/>
        </p:blipFill>
        <p:spPr bwMode="auto">
          <a:xfrm>
            <a:off x="-56147" y="2446421"/>
            <a:ext cx="5715000" cy="205533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surveymonk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690" y="2504291"/>
            <a:ext cx="9525000" cy="1971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78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 presetClass="exit"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hidden"/>
                                      </p:to>
                                    </p:set>
                                  </p:childTnLst>
                                </p:cTn>
                              </p:par>
                              <p:par>
                                <p:cTn id="10" presetID="1" presetClass="exit" presetSubtype="0" fill="hold" nodeType="withEffect">
                                  <p:stCondLst>
                                    <p:cond delay="0"/>
                                  </p:stCondLst>
                                  <p:childTnLst>
                                    <p:set>
                                      <p:cBhvr>
                                        <p:cTn id="11" dur="1" fill="hold">
                                          <p:stCondLst>
                                            <p:cond delay="0"/>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Hiring for Urgency</a:t>
            </a:r>
            <a:endParaRPr lang="en-US" dirty="0"/>
          </a:p>
        </p:txBody>
      </p:sp>
      <p:sp>
        <p:nvSpPr>
          <p:cNvPr id="4" name="Oval 3"/>
          <p:cNvSpPr/>
          <p:nvPr/>
        </p:nvSpPr>
        <p:spPr>
          <a:xfrm>
            <a:off x="519614" y="2451154"/>
            <a:ext cx="1914977" cy="1829054"/>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3300" b="1" dirty="0">
                <a:solidFill>
                  <a:prstClr val="white"/>
                </a:solidFill>
                <a:latin typeface="Rockwell" panose="02060603020205020403" pitchFamily="18" charset="0"/>
              </a:rPr>
              <a:t>Tip</a:t>
            </a:r>
          </a:p>
        </p:txBody>
      </p:sp>
      <p:sp>
        <p:nvSpPr>
          <p:cNvPr id="5" name="TextBox 4"/>
          <p:cNvSpPr txBox="1"/>
          <p:nvPr/>
        </p:nvSpPr>
        <p:spPr>
          <a:xfrm>
            <a:off x="2726056" y="2548963"/>
            <a:ext cx="5512118" cy="2308324"/>
          </a:xfrm>
          <a:prstGeom prst="rect">
            <a:avLst/>
          </a:prstGeom>
          <a:noFill/>
        </p:spPr>
        <p:txBody>
          <a:bodyPr wrap="square" rtlCol="0">
            <a:spAutoFit/>
          </a:bodyPr>
          <a:lstStyle/>
          <a:p>
            <a:pPr defTabSz="685800"/>
            <a:r>
              <a:rPr lang="en-US" b="1" dirty="0">
                <a:solidFill>
                  <a:srgbClr val="182642"/>
                </a:solidFill>
                <a:latin typeface="Calibri Light"/>
              </a:rPr>
              <a:t>Scenario Question: </a:t>
            </a:r>
            <a:r>
              <a:rPr lang="en-US" dirty="0">
                <a:solidFill>
                  <a:srgbClr val="182642"/>
                </a:solidFill>
                <a:latin typeface="Calibri Light"/>
              </a:rPr>
              <a:t>Provide an illustrative research study example (type of study, sample size, analysis needed).  Ask them to map out an estimated time frame for completion of the project.</a:t>
            </a:r>
          </a:p>
          <a:p>
            <a:pPr defTabSz="685800"/>
            <a:endParaRPr lang="en-US" dirty="0">
              <a:solidFill>
                <a:srgbClr val="182642"/>
              </a:solidFill>
              <a:latin typeface="Calibri Light"/>
            </a:endParaRPr>
          </a:p>
          <a:p>
            <a:pPr defTabSz="685800"/>
            <a:r>
              <a:rPr lang="en-US" b="1" dirty="0">
                <a:solidFill>
                  <a:srgbClr val="182642"/>
                </a:solidFill>
                <a:latin typeface="Calibri Light"/>
              </a:rPr>
              <a:t>BONUS:</a:t>
            </a:r>
            <a:r>
              <a:rPr lang="en-US" dirty="0">
                <a:solidFill>
                  <a:srgbClr val="182642"/>
                </a:solidFill>
                <a:latin typeface="Calibri Light"/>
              </a:rPr>
              <a:t> I hire mostly people from the vendor side of research, or someone who has worked in client service vs. client side only.</a:t>
            </a:r>
          </a:p>
        </p:txBody>
      </p:sp>
    </p:spTree>
    <p:extLst>
      <p:ext uri="{BB962C8B-B14F-4D97-AF65-F5344CB8AC3E}">
        <p14:creationId xmlns:p14="http://schemas.microsoft.com/office/powerpoint/2010/main" val="331298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are you? </a:t>
            </a:r>
            <a:endParaRPr lang="en-US" dirty="0"/>
          </a:p>
        </p:txBody>
      </p:sp>
      <p:sp>
        <p:nvSpPr>
          <p:cNvPr id="5" name="Oval 4"/>
          <p:cNvSpPr/>
          <p:nvPr/>
        </p:nvSpPr>
        <p:spPr>
          <a:xfrm>
            <a:off x="435772" y="2145346"/>
            <a:ext cx="2538887" cy="2603821"/>
          </a:xfrm>
          <a:prstGeom prst="ellipse">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2100" b="1" dirty="0">
                <a:solidFill>
                  <a:prstClr val="white"/>
                </a:solidFill>
                <a:latin typeface="Rockwell" panose="02060603020205020403" pitchFamily="18" charset="0"/>
              </a:rPr>
              <a:t>You manage a </a:t>
            </a:r>
            <a:r>
              <a:rPr lang="en-US" sz="2100" b="1" dirty="0" smtClean="0">
                <a:solidFill>
                  <a:prstClr val="white"/>
                </a:solidFill>
                <a:latin typeface="Rockwell" panose="02060603020205020403" pitchFamily="18" charset="0"/>
              </a:rPr>
              <a:t>team? </a:t>
            </a:r>
            <a:endParaRPr lang="en-US" sz="2100" b="1" dirty="0">
              <a:solidFill>
                <a:prstClr val="white"/>
              </a:solidFill>
              <a:latin typeface="Rockwell" panose="02060603020205020403" pitchFamily="18" charset="0"/>
            </a:endParaRPr>
          </a:p>
        </p:txBody>
      </p:sp>
      <p:sp>
        <p:nvSpPr>
          <p:cNvPr id="6" name="Oval 5"/>
          <p:cNvSpPr/>
          <p:nvPr/>
        </p:nvSpPr>
        <p:spPr>
          <a:xfrm>
            <a:off x="6246286" y="2145346"/>
            <a:ext cx="2538887" cy="2603821"/>
          </a:xfrm>
          <a:prstGeom prst="ellipse">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2100" b="1" dirty="0">
                <a:solidFill>
                  <a:prstClr val="white"/>
                </a:solidFill>
                <a:latin typeface="Rockwell" panose="02060603020205020403" pitchFamily="18" charset="0"/>
              </a:rPr>
              <a:t>You are a vendor who hasn’t been able to track me down </a:t>
            </a:r>
            <a:r>
              <a:rPr lang="en-US" sz="2100" b="1" dirty="0" smtClean="0">
                <a:solidFill>
                  <a:prstClr val="white"/>
                </a:solidFill>
                <a:latin typeface="Rockwell" panose="02060603020205020403" pitchFamily="18" charset="0"/>
              </a:rPr>
              <a:t>yet?</a:t>
            </a:r>
            <a:endParaRPr lang="en-US" sz="2100" b="1" dirty="0">
              <a:solidFill>
                <a:prstClr val="white"/>
              </a:solidFill>
              <a:latin typeface="Rockwell" panose="02060603020205020403" pitchFamily="18" charset="0"/>
            </a:endParaRPr>
          </a:p>
        </p:txBody>
      </p:sp>
      <p:sp>
        <p:nvSpPr>
          <p:cNvPr id="7" name="Oval 6"/>
          <p:cNvSpPr/>
          <p:nvPr/>
        </p:nvSpPr>
        <p:spPr>
          <a:xfrm>
            <a:off x="3302556" y="2145345"/>
            <a:ext cx="2538887" cy="2603821"/>
          </a:xfrm>
          <a:prstGeom prst="ellipse">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2100" b="1" dirty="0" smtClean="0">
                <a:solidFill>
                  <a:prstClr val="white"/>
                </a:solidFill>
                <a:latin typeface="Rockwell" panose="02060603020205020403" pitchFamily="18" charset="0"/>
              </a:rPr>
              <a:t>You are looking for a new </a:t>
            </a:r>
            <a:r>
              <a:rPr lang="en-US" sz="2100" b="1" dirty="0" smtClean="0">
                <a:solidFill>
                  <a:prstClr val="white"/>
                </a:solidFill>
                <a:latin typeface="Rockwell" panose="02060603020205020403" pitchFamily="18" charset="0"/>
              </a:rPr>
              <a:t>job?</a:t>
            </a:r>
            <a:endParaRPr lang="en-US" sz="2100" b="1" dirty="0">
              <a:solidFill>
                <a:prstClr val="white"/>
              </a:solidFill>
              <a:latin typeface="Rockwell" panose="02060603020205020403" pitchFamily="18" charset="0"/>
            </a:endParaRPr>
          </a:p>
        </p:txBody>
      </p:sp>
    </p:spTree>
    <p:extLst>
      <p:ext uri="{BB962C8B-B14F-4D97-AF65-F5344CB8AC3E}">
        <p14:creationId xmlns:p14="http://schemas.microsoft.com/office/powerpoint/2010/main" val="379588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Great Visualizers</a:t>
            </a:r>
            <a:endParaRPr lang="en-US" dirty="0"/>
          </a:p>
        </p:txBody>
      </p:sp>
      <p:sp>
        <p:nvSpPr>
          <p:cNvPr id="5" name="Oval 4"/>
          <p:cNvSpPr/>
          <p:nvPr/>
        </p:nvSpPr>
        <p:spPr>
          <a:xfrm>
            <a:off x="3631765" y="1968446"/>
            <a:ext cx="1240885" cy="1240885"/>
          </a:xfrm>
          <a:prstGeom prst="ellipse">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3300" b="1" dirty="0">
                <a:solidFill>
                  <a:prstClr val="white"/>
                </a:solidFill>
                <a:latin typeface="Rockwell" panose="02060603020205020403" pitchFamily="18" charset="0"/>
              </a:rPr>
              <a:t>3</a:t>
            </a:r>
          </a:p>
        </p:txBody>
      </p:sp>
    </p:spTree>
    <p:extLst>
      <p:ext uri="{BB962C8B-B14F-4D97-AF65-F5344CB8AC3E}">
        <p14:creationId xmlns:p14="http://schemas.microsoft.com/office/powerpoint/2010/main" val="151595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04933" y="1095651"/>
            <a:ext cx="6857229" cy="4528862"/>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4"/>
          <a:stretch>
            <a:fillRect/>
          </a:stretch>
        </p:blipFill>
        <p:spPr>
          <a:xfrm>
            <a:off x="1140057" y="1034104"/>
            <a:ext cx="7004378" cy="4590409"/>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5"/>
          <a:stretch>
            <a:fillRect/>
          </a:stretch>
        </p:blipFill>
        <p:spPr>
          <a:xfrm>
            <a:off x="201293" y="1034104"/>
            <a:ext cx="8864508" cy="4815437"/>
          </a:xfrm>
          <a:prstGeom prst="rect">
            <a:avLst/>
          </a:prstGeom>
        </p:spPr>
      </p:pic>
      <p:sp>
        <p:nvSpPr>
          <p:cNvPr id="2" name="TextBox 1"/>
          <p:cNvSpPr txBox="1"/>
          <p:nvPr/>
        </p:nvSpPr>
        <p:spPr>
          <a:xfrm>
            <a:off x="201293" y="6047874"/>
            <a:ext cx="6866021" cy="369332"/>
          </a:xfrm>
          <a:prstGeom prst="rect">
            <a:avLst/>
          </a:prstGeom>
          <a:noFill/>
        </p:spPr>
        <p:txBody>
          <a:bodyPr wrap="square" rtlCol="0">
            <a:spAutoFit/>
          </a:bodyPr>
          <a:lstStyle/>
          <a:p>
            <a:r>
              <a:rPr lang="en-US" dirty="0" smtClean="0"/>
              <a:t>Informationisbeautiful.net</a:t>
            </a:r>
            <a:endParaRPr lang="en-US" dirty="0"/>
          </a:p>
        </p:txBody>
      </p:sp>
    </p:spTree>
    <p:extLst>
      <p:ext uri="{BB962C8B-B14F-4D97-AF65-F5344CB8AC3E}">
        <p14:creationId xmlns:p14="http://schemas.microsoft.com/office/powerpoint/2010/main" val="361642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Hiring for Great Visualizers</a:t>
            </a:r>
            <a:endParaRPr lang="en-US" dirty="0"/>
          </a:p>
        </p:txBody>
      </p:sp>
      <p:sp>
        <p:nvSpPr>
          <p:cNvPr id="4" name="Oval 3"/>
          <p:cNvSpPr/>
          <p:nvPr/>
        </p:nvSpPr>
        <p:spPr>
          <a:xfrm>
            <a:off x="519614" y="2451154"/>
            <a:ext cx="1914977" cy="1829054"/>
          </a:xfrm>
          <a:prstGeom prst="ellipse">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3300" b="1" dirty="0">
                <a:solidFill>
                  <a:prstClr val="white"/>
                </a:solidFill>
                <a:latin typeface="Rockwell" panose="02060603020205020403" pitchFamily="18" charset="0"/>
              </a:rPr>
              <a:t>Tip</a:t>
            </a:r>
          </a:p>
        </p:txBody>
      </p:sp>
      <p:sp>
        <p:nvSpPr>
          <p:cNvPr id="5" name="TextBox 4"/>
          <p:cNvSpPr txBox="1"/>
          <p:nvPr/>
        </p:nvSpPr>
        <p:spPr>
          <a:xfrm>
            <a:off x="2700337" y="2638557"/>
            <a:ext cx="5512118" cy="1477328"/>
          </a:xfrm>
          <a:prstGeom prst="rect">
            <a:avLst/>
          </a:prstGeom>
          <a:noFill/>
        </p:spPr>
        <p:txBody>
          <a:bodyPr wrap="square" rtlCol="0">
            <a:spAutoFit/>
          </a:bodyPr>
          <a:lstStyle/>
          <a:p>
            <a:pPr defTabSz="685800"/>
            <a:r>
              <a:rPr lang="en-US" b="1" dirty="0">
                <a:solidFill>
                  <a:srgbClr val="182642"/>
                </a:solidFill>
                <a:latin typeface="Calibri Light"/>
              </a:rPr>
              <a:t>Homework: </a:t>
            </a:r>
            <a:r>
              <a:rPr lang="en-US" dirty="0">
                <a:solidFill>
                  <a:srgbClr val="182642"/>
                </a:solidFill>
                <a:latin typeface="Calibri Light"/>
              </a:rPr>
              <a:t>Provide a raw data set and ask them to visualize a high-level executive summary of the data.</a:t>
            </a:r>
          </a:p>
          <a:p>
            <a:pPr defTabSz="685800"/>
            <a:endParaRPr lang="en-US" dirty="0">
              <a:solidFill>
                <a:srgbClr val="182642"/>
              </a:solidFill>
              <a:latin typeface="Calibri Light"/>
            </a:endParaRPr>
          </a:p>
          <a:p>
            <a:pPr defTabSz="685800"/>
            <a:r>
              <a:rPr lang="en-US" b="1" dirty="0">
                <a:solidFill>
                  <a:srgbClr val="182642"/>
                </a:solidFill>
                <a:latin typeface="Calibri Light"/>
              </a:rPr>
              <a:t>BONUS:</a:t>
            </a:r>
            <a:r>
              <a:rPr lang="en-US" dirty="0">
                <a:solidFill>
                  <a:srgbClr val="182642"/>
                </a:solidFill>
                <a:latin typeface="Calibri Light"/>
              </a:rPr>
              <a:t> Put it in front of your sales team and ask if they understand what the data means.</a:t>
            </a:r>
          </a:p>
        </p:txBody>
      </p:sp>
    </p:spTree>
    <p:extLst>
      <p:ext uri="{BB962C8B-B14F-4D97-AF65-F5344CB8AC3E}">
        <p14:creationId xmlns:p14="http://schemas.microsoft.com/office/powerpoint/2010/main" val="8763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8468" y="2640172"/>
            <a:ext cx="8468092" cy="2139553"/>
          </a:xfrm>
        </p:spPr>
        <p:txBody>
          <a:bodyPr/>
          <a:lstStyle/>
          <a:p>
            <a:pPr algn="ctr"/>
            <a:r>
              <a:rPr lang="en-US" dirty="0" smtClean="0"/>
              <a:t>Know How To </a:t>
            </a:r>
            <a:br>
              <a:rPr lang="en-US" dirty="0" smtClean="0"/>
            </a:br>
            <a:r>
              <a:rPr lang="en-US" dirty="0" smtClean="0"/>
              <a:t>Tell a Story</a:t>
            </a:r>
            <a:endParaRPr lang="en-US" dirty="0"/>
          </a:p>
        </p:txBody>
      </p:sp>
      <p:sp>
        <p:nvSpPr>
          <p:cNvPr id="5" name="Oval 4"/>
          <p:cNvSpPr/>
          <p:nvPr/>
        </p:nvSpPr>
        <p:spPr>
          <a:xfrm>
            <a:off x="3908138" y="1923098"/>
            <a:ext cx="1240885" cy="1240885"/>
          </a:xfrm>
          <a:prstGeom prst="ellipse">
            <a:avLst/>
          </a:prstGeom>
          <a:solidFill>
            <a:schemeClr val="accent6"/>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3300" b="1" dirty="0">
                <a:solidFill>
                  <a:prstClr val="white"/>
                </a:solidFill>
                <a:latin typeface="Rockwell" panose="02060603020205020403" pitchFamily="18" charset="0"/>
              </a:rPr>
              <a:t>4</a:t>
            </a:r>
          </a:p>
        </p:txBody>
      </p:sp>
    </p:spTree>
    <p:extLst>
      <p:ext uri="{BB962C8B-B14F-4D97-AF65-F5344CB8AC3E}">
        <p14:creationId xmlns:p14="http://schemas.microsoft.com/office/powerpoint/2010/main" val="163867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Five Components of Storytelling</a:t>
            </a:r>
            <a:endParaRPr lang="en-US" dirty="0"/>
          </a:p>
        </p:txBody>
      </p:sp>
      <p:sp>
        <p:nvSpPr>
          <p:cNvPr id="8" name="Rectangle 7"/>
          <p:cNvSpPr/>
          <p:nvPr/>
        </p:nvSpPr>
        <p:spPr>
          <a:xfrm>
            <a:off x="3754346" y="2912413"/>
            <a:ext cx="1724025" cy="15674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dirty="0">
                <a:solidFill>
                  <a:prstClr val="white"/>
                </a:solidFill>
                <a:latin typeface="Rockwell" panose="02060603020205020403" pitchFamily="18" charset="0"/>
              </a:rPr>
              <a:t>Truthful</a:t>
            </a:r>
            <a:endParaRPr lang="en-US" dirty="0">
              <a:solidFill>
                <a:prstClr val="white"/>
              </a:solidFill>
              <a:latin typeface="Calibri Light"/>
            </a:endParaRPr>
          </a:p>
        </p:txBody>
      </p:sp>
      <p:sp>
        <p:nvSpPr>
          <p:cNvPr id="7" name="Rectangle 6"/>
          <p:cNvSpPr/>
          <p:nvPr/>
        </p:nvSpPr>
        <p:spPr>
          <a:xfrm>
            <a:off x="2033969" y="2912413"/>
            <a:ext cx="1724025" cy="1567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dirty="0">
                <a:solidFill>
                  <a:prstClr val="white"/>
                </a:solidFill>
                <a:latin typeface="Rockwell" panose="02060603020205020403" pitchFamily="18" charset="0"/>
              </a:rPr>
              <a:t>Emotional</a:t>
            </a:r>
            <a:endParaRPr lang="en-US" dirty="0">
              <a:solidFill>
                <a:prstClr val="white"/>
              </a:solidFill>
              <a:latin typeface="Calibri Light"/>
            </a:endParaRPr>
          </a:p>
        </p:txBody>
      </p:sp>
      <p:sp>
        <p:nvSpPr>
          <p:cNvPr id="6" name="Rectangle 5"/>
          <p:cNvSpPr/>
          <p:nvPr/>
        </p:nvSpPr>
        <p:spPr>
          <a:xfrm>
            <a:off x="320843" y="2915380"/>
            <a:ext cx="1724025" cy="15674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dirty="0">
                <a:solidFill>
                  <a:prstClr val="white"/>
                </a:solidFill>
                <a:latin typeface="Rockwell" panose="02060603020205020403" pitchFamily="18" charset="0"/>
              </a:rPr>
              <a:t>Simple</a:t>
            </a:r>
            <a:endParaRPr lang="en-US" dirty="0">
              <a:solidFill>
                <a:prstClr val="white"/>
              </a:solidFill>
              <a:latin typeface="Calibri Light"/>
            </a:endParaRPr>
          </a:p>
        </p:txBody>
      </p:sp>
      <p:sp>
        <p:nvSpPr>
          <p:cNvPr id="9" name="Rectangle 8"/>
          <p:cNvSpPr/>
          <p:nvPr/>
        </p:nvSpPr>
        <p:spPr>
          <a:xfrm>
            <a:off x="5478371" y="2912413"/>
            <a:ext cx="1724025" cy="156742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dirty="0">
                <a:solidFill>
                  <a:prstClr val="white"/>
                </a:solidFill>
                <a:latin typeface="Rockwell" panose="02060603020205020403" pitchFamily="18" charset="0"/>
              </a:rPr>
              <a:t>Real</a:t>
            </a:r>
            <a:endParaRPr lang="en-US" dirty="0">
              <a:solidFill>
                <a:prstClr val="white"/>
              </a:solidFill>
              <a:latin typeface="Calibri Light"/>
            </a:endParaRPr>
          </a:p>
        </p:txBody>
      </p:sp>
      <p:sp>
        <p:nvSpPr>
          <p:cNvPr id="11" name="Rectangle 10"/>
          <p:cNvSpPr/>
          <p:nvPr/>
        </p:nvSpPr>
        <p:spPr>
          <a:xfrm>
            <a:off x="7202396" y="2912413"/>
            <a:ext cx="1724025" cy="1567424"/>
          </a:xfrm>
          <a:prstGeom prst="rect">
            <a:avLst/>
          </a:prstGeom>
          <a:solidFill>
            <a:srgbClr val="FDB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dirty="0">
                <a:solidFill>
                  <a:prstClr val="white"/>
                </a:solidFill>
                <a:latin typeface="Rockwell" panose="02060603020205020403" pitchFamily="18" charset="0"/>
              </a:rPr>
              <a:t>Valid</a:t>
            </a:r>
            <a:endParaRPr lang="en-US" dirty="0">
              <a:solidFill>
                <a:prstClr val="white"/>
              </a:solidFill>
              <a:latin typeface="Calibri Light"/>
            </a:endParaRPr>
          </a:p>
        </p:txBody>
      </p:sp>
      <p:sp>
        <p:nvSpPr>
          <p:cNvPr id="3" name="Right Brace 2"/>
          <p:cNvSpPr/>
          <p:nvPr/>
        </p:nvSpPr>
        <p:spPr>
          <a:xfrm rot="16200000">
            <a:off x="5890958" y="-324349"/>
            <a:ext cx="938464" cy="513246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p:cNvSpPr txBox="1"/>
          <p:nvPr/>
        </p:nvSpPr>
        <p:spPr>
          <a:xfrm>
            <a:off x="4812372" y="1271699"/>
            <a:ext cx="3056021" cy="369332"/>
          </a:xfrm>
          <a:prstGeom prst="rect">
            <a:avLst/>
          </a:prstGeom>
          <a:noFill/>
        </p:spPr>
        <p:txBody>
          <a:bodyPr wrap="square" rtlCol="0">
            <a:spAutoFit/>
          </a:bodyPr>
          <a:lstStyle/>
          <a:p>
            <a:pPr algn="ctr"/>
            <a:r>
              <a:rPr lang="en-US" b="1" dirty="0" smtClean="0"/>
              <a:t>Just don’t lie, ok?</a:t>
            </a:r>
            <a:endParaRPr lang="en-US" b="1" dirty="0"/>
          </a:p>
        </p:txBody>
      </p:sp>
    </p:spTree>
    <p:extLst>
      <p:ext uri="{BB962C8B-B14F-4D97-AF65-F5344CB8AC3E}">
        <p14:creationId xmlns:p14="http://schemas.microsoft.com/office/powerpoint/2010/main" val="426294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ppt_x</p:attrName>
                                        </p:attrNameLst>
                                      </p:cBhvr>
                                      <p:tavLst>
                                        <p:tav tm="0">
                                          <p:val>
                                            <p:strVal val="#ppt_x-#ppt_w*1.125000"/>
                                          </p:val>
                                        </p:tav>
                                        <p:tav tm="100000">
                                          <p:val>
                                            <p:strVal val="#ppt_x"/>
                                          </p:val>
                                        </p:tav>
                                      </p:tavLst>
                                    </p:anim>
                                    <p:animEffect transition="in" filter="wipe(righ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ppt_x</p:attrName>
                                        </p:attrNameLst>
                                      </p:cBhvr>
                                      <p:tavLst>
                                        <p:tav tm="0">
                                          <p:val>
                                            <p:strVal val="#ppt_x-#ppt_w*1.125000"/>
                                          </p:val>
                                        </p:tav>
                                        <p:tav tm="100000">
                                          <p:val>
                                            <p:strVal val="#ppt_x"/>
                                          </p:val>
                                        </p:tav>
                                      </p:tavLst>
                                    </p:anim>
                                    <p:animEffect transition="in" filter="wipe(righ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p:tgtEl>
                                          <p:spTgt spid="9"/>
                                        </p:tgtEl>
                                        <p:attrNameLst>
                                          <p:attrName>ppt_x</p:attrName>
                                        </p:attrNameLst>
                                      </p:cBhvr>
                                      <p:tavLst>
                                        <p:tav tm="0">
                                          <p:val>
                                            <p:strVal val="#ppt_x-#ppt_w*1.125000"/>
                                          </p:val>
                                        </p:tav>
                                        <p:tav tm="100000">
                                          <p:val>
                                            <p:strVal val="#ppt_x"/>
                                          </p:val>
                                        </p:tav>
                                      </p:tavLst>
                                    </p:anim>
                                    <p:animEffect transition="in" filter="wipe(righ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p:tgtEl>
                                          <p:spTgt spid="11"/>
                                        </p:tgtEl>
                                        <p:attrNameLst>
                                          <p:attrName>ppt_x</p:attrName>
                                        </p:attrNameLst>
                                      </p:cBhvr>
                                      <p:tavLst>
                                        <p:tav tm="0">
                                          <p:val>
                                            <p:strVal val="#ppt_x-#ppt_w*1.125000"/>
                                          </p:val>
                                        </p:tav>
                                        <p:tav tm="100000">
                                          <p:val>
                                            <p:strVal val="#ppt_x"/>
                                          </p:val>
                                        </p:tav>
                                      </p:tavLst>
                                    </p:anim>
                                    <p:animEffect transition="in" filter="wipe(righ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6" grpId="0" animBg="1"/>
      <p:bldP spid="9" grpId="0" animBg="1"/>
      <p:bldP spid="11" grpId="0" animBg="1"/>
      <p:bldP spid="3"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of my favorite books on this topic:</a:t>
            </a:r>
            <a:endParaRPr lang="en-US" dirty="0"/>
          </a:p>
        </p:txBody>
      </p:sp>
      <p:pic>
        <p:nvPicPr>
          <p:cNvPr id="1026" name="Picture 2" descr="Cover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1566" y="1974179"/>
            <a:ext cx="2143125" cy="31718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https://images-na.ssl-images-amazon.com/images/I/51UJ4SdorTL._SX353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4132" y="2001450"/>
            <a:ext cx="2217708" cy="31172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0749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Hiring for Storytellers</a:t>
            </a:r>
            <a:endParaRPr lang="en-US" dirty="0"/>
          </a:p>
        </p:txBody>
      </p:sp>
      <p:sp>
        <p:nvSpPr>
          <p:cNvPr id="4" name="Oval 3"/>
          <p:cNvSpPr/>
          <p:nvPr/>
        </p:nvSpPr>
        <p:spPr>
          <a:xfrm>
            <a:off x="519614" y="2451154"/>
            <a:ext cx="1914977" cy="1829054"/>
          </a:xfrm>
          <a:prstGeom prst="ellipse">
            <a:avLst/>
          </a:prstGeom>
          <a:solidFill>
            <a:schemeClr val="accent6"/>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3300" b="1" dirty="0">
                <a:solidFill>
                  <a:prstClr val="white"/>
                </a:solidFill>
                <a:latin typeface="Rockwell" panose="02060603020205020403" pitchFamily="18" charset="0"/>
              </a:rPr>
              <a:t>Tip</a:t>
            </a:r>
          </a:p>
        </p:txBody>
      </p:sp>
      <p:sp>
        <p:nvSpPr>
          <p:cNvPr id="5" name="TextBox 4"/>
          <p:cNvSpPr txBox="1"/>
          <p:nvPr/>
        </p:nvSpPr>
        <p:spPr>
          <a:xfrm>
            <a:off x="2700337" y="2638557"/>
            <a:ext cx="5512118" cy="1477328"/>
          </a:xfrm>
          <a:prstGeom prst="rect">
            <a:avLst/>
          </a:prstGeom>
          <a:noFill/>
        </p:spPr>
        <p:txBody>
          <a:bodyPr wrap="square" rtlCol="0">
            <a:spAutoFit/>
          </a:bodyPr>
          <a:lstStyle/>
          <a:p>
            <a:pPr defTabSz="685800"/>
            <a:r>
              <a:rPr lang="en-US" b="1" dirty="0">
                <a:solidFill>
                  <a:srgbClr val="182642"/>
                </a:solidFill>
                <a:latin typeface="Calibri Light"/>
              </a:rPr>
              <a:t>Behavioral Question: </a:t>
            </a:r>
            <a:r>
              <a:rPr lang="en-US" dirty="0">
                <a:solidFill>
                  <a:srgbClr val="182642"/>
                </a:solidFill>
                <a:latin typeface="Calibri Light"/>
              </a:rPr>
              <a:t>In an interview, ask them to tell you a </a:t>
            </a:r>
            <a:r>
              <a:rPr lang="en-US" dirty="0" smtClean="0">
                <a:solidFill>
                  <a:srgbClr val="182642"/>
                </a:solidFill>
                <a:latin typeface="Calibri Light"/>
              </a:rPr>
              <a:t>story. Seriously.</a:t>
            </a:r>
            <a:endParaRPr lang="en-US" dirty="0">
              <a:solidFill>
                <a:srgbClr val="182642"/>
              </a:solidFill>
              <a:latin typeface="Calibri Light"/>
            </a:endParaRPr>
          </a:p>
          <a:p>
            <a:pPr defTabSz="685800"/>
            <a:endParaRPr lang="en-US" dirty="0">
              <a:solidFill>
                <a:srgbClr val="182642"/>
              </a:solidFill>
              <a:latin typeface="Calibri Light"/>
            </a:endParaRPr>
          </a:p>
          <a:p>
            <a:pPr defTabSz="685800"/>
            <a:r>
              <a:rPr lang="en-US" b="1" dirty="0">
                <a:solidFill>
                  <a:srgbClr val="182642"/>
                </a:solidFill>
                <a:latin typeface="Calibri Light"/>
              </a:rPr>
              <a:t>BONUS:</a:t>
            </a:r>
            <a:r>
              <a:rPr lang="en-US" dirty="0">
                <a:solidFill>
                  <a:srgbClr val="182642"/>
                </a:solidFill>
                <a:latin typeface="Calibri Light"/>
              </a:rPr>
              <a:t> Give an unstructured research report to them and have them compose the report into a story.</a:t>
            </a:r>
          </a:p>
        </p:txBody>
      </p:sp>
    </p:spTree>
    <p:extLst>
      <p:ext uri="{BB962C8B-B14F-4D97-AF65-F5344CB8AC3E}">
        <p14:creationId xmlns:p14="http://schemas.microsoft.com/office/powerpoint/2010/main" val="3056958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500062" y="2526416"/>
            <a:ext cx="7886700" cy="2139553"/>
          </a:xfrm>
        </p:spPr>
        <p:txBody>
          <a:bodyPr/>
          <a:lstStyle/>
          <a:p>
            <a:pPr algn="ctr"/>
            <a:r>
              <a:rPr lang="en-US" dirty="0" smtClean="0"/>
              <a:t>Know Marketing Fundamentals</a:t>
            </a:r>
            <a:endParaRPr lang="en-US" dirty="0"/>
          </a:p>
        </p:txBody>
      </p:sp>
      <p:sp>
        <p:nvSpPr>
          <p:cNvPr id="5" name="Oval 4"/>
          <p:cNvSpPr/>
          <p:nvPr/>
        </p:nvSpPr>
        <p:spPr>
          <a:xfrm>
            <a:off x="3822971" y="1968446"/>
            <a:ext cx="1240885" cy="1240885"/>
          </a:xfrm>
          <a:prstGeom prst="ellipse">
            <a:avLst/>
          </a:prstGeom>
          <a:solidFill>
            <a:srgbClr val="287AB9"/>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3300" b="1" dirty="0">
                <a:solidFill>
                  <a:prstClr val="white"/>
                </a:solidFill>
                <a:latin typeface="Rockwell" panose="02060603020205020403" pitchFamily="18" charset="0"/>
              </a:rPr>
              <a:t>5</a:t>
            </a:r>
          </a:p>
        </p:txBody>
      </p:sp>
    </p:spTree>
    <p:extLst>
      <p:ext uri="{BB962C8B-B14F-4D97-AF65-F5344CB8AC3E}">
        <p14:creationId xmlns:p14="http://schemas.microsoft.com/office/powerpoint/2010/main" val="379430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P’s of Marketing – </a:t>
            </a:r>
            <a:br>
              <a:rPr lang="en-US" dirty="0" smtClean="0"/>
            </a:br>
            <a:r>
              <a:rPr lang="en-US" dirty="0" smtClean="0"/>
              <a:t>Why is this important for research?</a:t>
            </a:r>
            <a:endParaRPr lang="en-US" dirty="0"/>
          </a:p>
        </p:txBody>
      </p:sp>
      <p:pic>
        <p:nvPicPr>
          <p:cNvPr id="3074" name="Picture 2" descr="Image result for ps of marke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2207" y="1915875"/>
            <a:ext cx="3467100" cy="34956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awkward market research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5" y="2008742"/>
            <a:ext cx="8406031" cy="3309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2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Hiring for Marketers</a:t>
            </a:r>
            <a:endParaRPr lang="en-US" dirty="0"/>
          </a:p>
        </p:txBody>
      </p:sp>
      <p:sp>
        <p:nvSpPr>
          <p:cNvPr id="4" name="Oval 3"/>
          <p:cNvSpPr/>
          <p:nvPr/>
        </p:nvSpPr>
        <p:spPr>
          <a:xfrm>
            <a:off x="519614" y="2451154"/>
            <a:ext cx="1914977" cy="1829054"/>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3300" b="1" dirty="0">
                <a:solidFill>
                  <a:prstClr val="white"/>
                </a:solidFill>
                <a:latin typeface="Rockwell" panose="02060603020205020403" pitchFamily="18" charset="0"/>
              </a:rPr>
              <a:t>Tip</a:t>
            </a:r>
          </a:p>
        </p:txBody>
      </p:sp>
      <p:sp>
        <p:nvSpPr>
          <p:cNvPr id="5" name="TextBox 4"/>
          <p:cNvSpPr txBox="1"/>
          <p:nvPr/>
        </p:nvSpPr>
        <p:spPr>
          <a:xfrm>
            <a:off x="2700337" y="2638557"/>
            <a:ext cx="5512118" cy="1754326"/>
          </a:xfrm>
          <a:prstGeom prst="rect">
            <a:avLst/>
          </a:prstGeom>
          <a:noFill/>
        </p:spPr>
        <p:txBody>
          <a:bodyPr wrap="square" rtlCol="0">
            <a:spAutoFit/>
          </a:bodyPr>
          <a:lstStyle/>
          <a:p>
            <a:pPr defTabSz="685800"/>
            <a:r>
              <a:rPr lang="en-US" b="1" dirty="0">
                <a:solidFill>
                  <a:srgbClr val="182642"/>
                </a:solidFill>
                <a:latin typeface="Calibri Light"/>
              </a:rPr>
              <a:t>Interview Question: </a:t>
            </a:r>
            <a:r>
              <a:rPr lang="en-US" dirty="0">
                <a:solidFill>
                  <a:srgbClr val="182642"/>
                </a:solidFill>
                <a:latin typeface="Calibri Light"/>
              </a:rPr>
              <a:t>Ask “what product (consumer or business) do you feel is not properly marketed today and why?”</a:t>
            </a:r>
          </a:p>
          <a:p>
            <a:pPr defTabSz="685800"/>
            <a:endParaRPr lang="en-US" dirty="0">
              <a:solidFill>
                <a:srgbClr val="182642"/>
              </a:solidFill>
              <a:latin typeface="Calibri Light"/>
            </a:endParaRPr>
          </a:p>
          <a:p>
            <a:pPr defTabSz="685800"/>
            <a:r>
              <a:rPr lang="en-US" b="1" dirty="0" smtClean="0">
                <a:solidFill>
                  <a:srgbClr val="182642"/>
                </a:solidFill>
                <a:latin typeface="Calibri Light"/>
              </a:rPr>
              <a:t>BONUS:</a:t>
            </a:r>
            <a:r>
              <a:rPr lang="en-US" dirty="0" smtClean="0">
                <a:solidFill>
                  <a:srgbClr val="182642"/>
                </a:solidFill>
                <a:latin typeface="Calibri Light"/>
              </a:rPr>
              <a:t> Give them any random object and ask them to sell it to you in 5 minutes.</a:t>
            </a:r>
            <a:endParaRPr lang="en-US" dirty="0">
              <a:solidFill>
                <a:srgbClr val="182642"/>
              </a:solidFill>
              <a:latin typeface="Calibri Light"/>
            </a:endParaRPr>
          </a:p>
        </p:txBody>
      </p:sp>
    </p:spTree>
    <p:extLst>
      <p:ext uri="{BB962C8B-B14F-4D97-AF65-F5344CB8AC3E}">
        <p14:creationId xmlns:p14="http://schemas.microsoft.com/office/powerpoint/2010/main" val="219150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am I? </a:t>
            </a:r>
            <a:endParaRPr lang="en-US" dirty="0"/>
          </a:p>
        </p:txBody>
      </p:sp>
      <p:sp>
        <p:nvSpPr>
          <p:cNvPr id="3" name="Content Placeholder 2"/>
          <p:cNvSpPr>
            <a:spLocks noGrp="1"/>
          </p:cNvSpPr>
          <p:nvPr>
            <p:ph idx="1"/>
          </p:nvPr>
        </p:nvSpPr>
        <p:spPr>
          <a:xfrm>
            <a:off x="628650" y="1758940"/>
            <a:ext cx="7886700" cy="4258187"/>
          </a:xfrm>
        </p:spPr>
        <p:txBody>
          <a:bodyPr>
            <a:normAutofit/>
          </a:bodyPr>
          <a:lstStyle/>
          <a:p>
            <a:r>
              <a:rPr lang="en-US" sz="2000" dirty="0" smtClean="0"/>
              <a:t>My team works solely on </a:t>
            </a:r>
            <a:r>
              <a:rPr lang="en-US" sz="2000" dirty="0"/>
              <a:t>B2B </a:t>
            </a:r>
            <a:r>
              <a:rPr lang="en-US" sz="2000" dirty="0" smtClean="0"/>
              <a:t>Research.</a:t>
            </a:r>
            <a:endParaRPr lang="en-US" sz="2000" dirty="0"/>
          </a:p>
          <a:p>
            <a:r>
              <a:rPr lang="en-US" sz="2000" dirty="0"/>
              <a:t>Our team is within Corporate Marketing.</a:t>
            </a:r>
          </a:p>
          <a:p>
            <a:r>
              <a:rPr lang="en-US" sz="2000" dirty="0"/>
              <a:t>We are a sales led organization shifting to a product led organization.</a:t>
            </a:r>
          </a:p>
          <a:p>
            <a:r>
              <a:rPr lang="en-US" sz="2000" dirty="0"/>
              <a:t>My team is small, relatively speaking.</a:t>
            </a:r>
          </a:p>
          <a:p>
            <a:r>
              <a:rPr lang="en-US" sz="2000" dirty="0"/>
              <a:t>We do 90% of our research “in house”.</a:t>
            </a:r>
          </a:p>
          <a:p>
            <a:pPr marL="0" indent="0">
              <a:buNone/>
            </a:pPr>
            <a:endParaRPr lang="en-US" sz="2000" dirty="0"/>
          </a:p>
          <a:p>
            <a:pPr marL="0" indent="0" algn="ctr">
              <a:buNone/>
            </a:pPr>
            <a:r>
              <a:rPr lang="en-US" sz="2000" b="1" dirty="0"/>
              <a:t>MOST </a:t>
            </a:r>
            <a:r>
              <a:rPr lang="en-US" sz="2000" b="1" dirty="0" smtClean="0"/>
              <a:t>IMPORTANTLY</a:t>
            </a:r>
          </a:p>
          <a:p>
            <a:pPr marL="0" indent="0" algn="ctr">
              <a:buNone/>
            </a:pPr>
            <a:r>
              <a:rPr lang="en-US" sz="2000" b="1" dirty="0" smtClean="0"/>
              <a:t>…</a:t>
            </a:r>
            <a:r>
              <a:rPr lang="en-US" sz="2000" b="1" dirty="0"/>
              <a:t>I have made a bad hire before</a:t>
            </a:r>
            <a:r>
              <a:rPr lang="en-US" sz="2000" b="1" dirty="0" smtClean="0"/>
              <a:t>. A really bad hire</a:t>
            </a:r>
            <a:r>
              <a:rPr lang="en-US" sz="2000" b="1" dirty="0" smtClean="0"/>
              <a:t>. </a:t>
            </a:r>
          </a:p>
          <a:p>
            <a:pPr marL="0" indent="0" algn="ctr">
              <a:buNone/>
            </a:pPr>
            <a:r>
              <a:rPr lang="en-US" sz="2000" b="1" dirty="0" smtClean="0"/>
              <a:t>And it was my first hire ever.</a:t>
            </a:r>
            <a:endParaRPr lang="en-US" sz="2000" b="1" dirty="0"/>
          </a:p>
        </p:txBody>
      </p:sp>
    </p:spTree>
    <p:extLst>
      <p:ext uri="{BB962C8B-B14F-4D97-AF65-F5344CB8AC3E}">
        <p14:creationId xmlns:p14="http://schemas.microsoft.com/office/powerpoint/2010/main" val="989530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500062" y="2201101"/>
            <a:ext cx="7886700" cy="2139553"/>
          </a:xfrm>
        </p:spPr>
        <p:txBody>
          <a:bodyPr/>
          <a:lstStyle/>
          <a:p>
            <a:pPr algn="ctr"/>
            <a:r>
              <a:rPr lang="en-US" dirty="0" smtClean="0"/>
              <a:t>Master Networkers</a:t>
            </a:r>
            <a:endParaRPr lang="en-US" dirty="0"/>
          </a:p>
        </p:txBody>
      </p:sp>
      <p:sp>
        <p:nvSpPr>
          <p:cNvPr id="5" name="Oval 4"/>
          <p:cNvSpPr/>
          <p:nvPr/>
        </p:nvSpPr>
        <p:spPr>
          <a:xfrm>
            <a:off x="3822971" y="1968446"/>
            <a:ext cx="1240885" cy="1240885"/>
          </a:xfrm>
          <a:prstGeom prst="ellipse">
            <a:avLst/>
          </a:prstGeom>
          <a:solidFill>
            <a:schemeClr val="bg1">
              <a:lumMod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3300" b="1" dirty="0">
                <a:solidFill>
                  <a:prstClr val="white"/>
                </a:solidFill>
                <a:latin typeface="Rockwell" panose="02060603020205020403" pitchFamily="18" charset="0"/>
              </a:rPr>
              <a:t>6</a:t>
            </a:r>
          </a:p>
        </p:txBody>
      </p:sp>
    </p:spTree>
    <p:extLst>
      <p:ext uri="{BB962C8B-B14F-4D97-AF65-F5344CB8AC3E}">
        <p14:creationId xmlns:p14="http://schemas.microsoft.com/office/powerpoint/2010/main" val="24812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Ever work with these?</a:t>
            </a:r>
            <a:endParaRPr lang="en-US" dirty="0"/>
          </a:p>
        </p:txBody>
      </p:sp>
      <p:pic>
        <p:nvPicPr>
          <p:cNvPr id="5126" name="Picture 6" descr="http://www.thinkfastcrm.com/wp-content/uploads/2011/07/Ralls_Texas_Grain_Silos_201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3356"/>
          <a:stretch/>
        </p:blipFill>
        <p:spPr bwMode="auto">
          <a:xfrm>
            <a:off x="1" y="1929913"/>
            <a:ext cx="9164529" cy="3266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36742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Easiest Way to Break Silos is Connection</a:t>
            </a:r>
            <a:endParaRPr lang="en-US" dirty="0"/>
          </a:p>
        </p:txBody>
      </p:sp>
      <p:cxnSp>
        <p:nvCxnSpPr>
          <p:cNvPr id="5" name="Straight Connector 4"/>
          <p:cNvCxnSpPr>
            <a:endCxn id="122" idx="0"/>
          </p:cNvCxnSpPr>
          <p:nvPr/>
        </p:nvCxnSpPr>
        <p:spPr>
          <a:xfrm>
            <a:off x="4408714" y="3782402"/>
            <a:ext cx="48134" cy="1363247"/>
          </a:xfrm>
          <a:prstGeom prst="line">
            <a:avLst/>
          </a:prstGeom>
          <a:ln w="19050">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Straight Connector 5"/>
          <p:cNvCxnSpPr>
            <a:endCxn id="98" idx="7"/>
          </p:cNvCxnSpPr>
          <p:nvPr/>
        </p:nvCxnSpPr>
        <p:spPr>
          <a:xfrm flipH="1">
            <a:off x="3205698" y="3777343"/>
            <a:ext cx="1203016" cy="1440644"/>
          </a:xfrm>
          <a:prstGeom prst="line">
            <a:avLst/>
          </a:prstGeom>
          <a:ln w="19050">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5" idx="6"/>
          </p:cNvCxnSpPr>
          <p:nvPr/>
        </p:nvCxnSpPr>
        <p:spPr>
          <a:xfrm flipH="1">
            <a:off x="1931563" y="3777342"/>
            <a:ext cx="2477150" cy="1045008"/>
          </a:xfrm>
          <a:prstGeom prst="line">
            <a:avLst/>
          </a:prstGeom>
          <a:ln w="19050">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a:endCxn id="92" idx="6"/>
          </p:cNvCxnSpPr>
          <p:nvPr/>
        </p:nvCxnSpPr>
        <p:spPr>
          <a:xfrm flipH="1">
            <a:off x="2107049" y="3773948"/>
            <a:ext cx="2306465" cy="324063"/>
          </a:xfrm>
          <a:prstGeom prst="line">
            <a:avLst/>
          </a:prstGeom>
          <a:ln w="19050">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a:endCxn id="87" idx="6"/>
          </p:cNvCxnSpPr>
          <p:nvPr/>
        </p:nvCxnSpPr>
        <p:spPr>
          <a:xfrm flipH="1" flipV="1">
            <a:off x="2453171" y="3348682"/>
            <a:ext cx="1950747" cy="435755"/>
          </a:xfrm>
          <a:prstGeom prst="line">
            <a:avLst/>
          </a:prstGeom>
          <a:ln w="19050">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endCxn id="82" idx="6"/>
          </p:cNvCxnSpPr>
          <p:nvPr/>
        </p:nvCxnSpPr>
        <p:spPr>
          <a:xfrm flipH="1" flipV="1">
            <a:off x="1964371" y="2693320"/>
            <a:ext cx="2449142" cy="1074169"/>
          </a:xfrm>
          <a:prstGeom prst="line">
            <a:avLst/>
          </a:prstGeom>
          <a:ln w="19050">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68" idx="4"/>
          </p:cNvCxnSpPr>
          <p:nvPr/>
        </p:nvCxnSpPr>
        <p:spPr>
          <a:xfrm flipH="1" flipV="1">
            <a:off x="3595623" y="2263155"/>
            <a:ext cx="805968" cy="1766348"/>
          </a:xfrm>
          <a:prstGeom prst="line">
            <a:avLst/>
          </a:prstGeom>
          <a:ln w="19050">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65" idx="1"/>
          </p:cNvCxnSpPr>
          <p:nvPr/>
        </p:nvCxnSpPr>
        <p:spPr>
          <a:xfrm>
            <a:off x="4408714" y="3768137"/>
            <a:ext cx="1465853" cy="1524468"/>
          </a:xfrm>
          <a:prstGeom prst="line">
            <a:avLst/>
          </a:prstGeom>
          <a:ln w="19050">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62" idx="1"/>
          </p:cNvCxnSpPr>
          <p:nvPr/>
        </p:nvCxnSpPr>
        <p:spPr>
          <a:xfrm>
            <a:off x="4408715" y="3786566"/>
            <a:ext cx="2060341" cy="1019907"/>
          </a:xfrm>
          <a:prstGeom prst="line">
            <a:avLst/>
          </a:prstGeom>
          <a:ln w="19050">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endCxn id="55" idx="2"/>
          </p:cNvCxnSpPr>
          <p:nvPr/>
        </p:nvCxnSpPr>
        <p:spPr>
          <a:xfrm>
            <a:off x="4408715" y="3776591"/>
            <a:ext cx="2469396" cy="552431"/>
          </a:xfrm>
          <a:prstGeom prst="line">
            <a:avLst/>
          </a:prstGeom>
          <a:ln w="19050">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endCxn id="37" idx="4"/>
          </p:cNvCxnSpPr>
          <p:nvPr/>
        </p:nvCxnSpPr>
        <p:spPr>
          <a:xfrm flipV="1">
            <a:off x="4413515" y="2170871"/>
            <a:ext cx="66251" cy="1599258"/>
          </a:xfrm>
          <a:prstGeom prst="line">
            <a:avLst/>
          </a:prstGeom>
          <a:ln w="19050">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43" idx="2"/>
          </p:cNvCxnSpPr>
          <p:nvPr/>
        </p:nvCxnSpPr>
        <p:spPr>
          <a:xfrm flipV="1">
            <a:off x="4408715" y="3680324"/>
            <a:ext cx="1783896" cy="87815"/>
          </a:xfrm>
          <a:prstGeom prst="line">
            <a:avLst/>
          </a:prstGeom>
          <a:ln w="19050">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endCxn id="131" idx="3"/>
          </p:cNvCxnSpPr>
          <p:nvPr/>
        </p:nvCxnSpPr>
        <p:spPr>
          <a:xfrm flipV="1">
            <a:off x="4408716" y="2294182"/>
            <a:ext cx="1869982" cy="1482408"/>
          </a:xfrm>
          <a:prstGeom prst="line">
            <a:avLst/>
          </a:prstGeom>
          <a:ln w="19050">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3477988" y="2846615"/>
            <a:ext cx="1861457" cy="186145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500" dirty="0">
                <a:solidFill>
                  <a:prstClr val="white"/>
                </a:solidFill>
                <a:latin typeface="Rockwell" panose="02060603020205020403" pitchFamily="18" charset="0"/>
              </a:rPr>
              <a:t>Data is the Bridge Between the Business</a:t>
            </a:r>
          </a:p>
        </p:txBody>
      </p:sp>
      <p:grpSp>
        <p:nvGrpSpPr>
          <p:cNvPr id="36" name="Group 35"/>
          <p:cNvGrpSpPr/>
          <p:nvPr/>
        </p:nvGrpSpPr>
        <p:grpSpPr>
          <a:xfrm>
            <a:off x="4185850" y="1583044"/>
            <a:ext cx="587828" cy="587828"/>
            <a:chOff x="6084696" y="590501"/>
            <a:chExt cx="783771" cy="783771"/>
          </a:xfrm>
        </p:grpSpPr>
        <p:sp>
          <p:nvSpPr>
            <p:cNvPr id="37" name="Oval 36"/>
            <p:cNvSpPr/>
            <p:nvPr/>
          </p:nvSpPr>
          <p:spPr>
            <a:xfrm>
              <a:off x="6084696" y="590501"/>
              <a:ext cx="783771" cy="78377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Light"/>
              </a:endParaRPr>
            </a:p>
          </p:txBody>
        </p:sp>
        <p:sp>
          <p:nvSpPr>
            <p:cNvPr id="38" name="Freeform 5"/>
            <p:cNvSpPr>
              <a:spLocks noEditPoints="1"/>
            </p:cNvSpPr>
            <p:nvPr/>
          </p:nvSpPr>
          <p:spPr bwMode="auto">
            <a:xfrm>
              <a:off x="6291665" y="713545"/>
              <a:ext cx="369831" cy="527057"/>
            </a:xfrm>
            <a:custGeom>
              <a:avLst/>
              <a:gdLst>
                <a:gd name="T0" fmla="*/ 160 w 581"/>
                <a:gd name="T1" fmla="*/ 710 h 828"/>
                <a:gd name="T2" fmla="*/ 100 w 581"/>
                <a:gd name="T3" fmla="*/ 710 h 828"/>
                <a:gd name="T4" fmla="*/ 100 w 581"/>
                <a:gd name="T5" fmla="*/ 648 h 828"/>
                <a:gd name="T6" fmla="*/ 160 w 581"/>
                <a:gd name="T7" fmla="*/ 648 h 828"/>
                <a:gd name="T8" fmla="*/ 160 w 581"/>
                <a:gd name="T9" fmla="*/ 710 h 828"/>
                <a:gd name="T10" fmla="*/ 160 w 581"/>
                <a:gd name="T11" fmla="*/ 481 h 828"/>
                <a:gd name="T12" fmla="*/ 100 w 581"/>
                <a:gd name="T13" fmla="*/ 481 h 828"/>
                <a:gd name="T14" fmla="*/ 100 w 581"/>
                <a:gd name="T15" fmla="*/ 543 h 828"/>
                <a:gd name="T16" fmla="*/ 160 w 581"/>
                <a:gd name="T17" fmla="*/ 543 h 828"/>
                <a:gd name="T18" fmla="*/ 160 w 581"/>
                <a:gd name="T19" fmla="*/ 481 h 828"/>
                <a:gd name="T20" fmla="*/ 160 w 581"/>
                <a:gd name="T21" fmla="*/ 314 h 828"/>
                <a:gd name="T22" fmla="*/ 100 w 581"/>
                <a:gd name="T23" fmla="*/ 314 h 828"/>
                <a:gd name="T24" fmla="*/ 100 w 581"/>
                <a:gd name="T25" fmla="*/ 376 h 828"/>
                <a:gd name="T26" fmla="*/ 160 w 581"/>
                <a:gd name="T27" fmla="*/ 376 h 828"/>
                <a:gd name="T28" fmla="*/ 160 w 581"/>
                <a:gd name="T29" fmla="*/ 314 h 828"/>
                <a:gd name="T30" fmla="*/ 581 w 581"/>
                <a:gd name="T31" fmla="*/ 0 h 828"/>
                <a:gd name="T32" fmla="*/ 581 w 581"/>
                <a:gd name="T33" fmla="*/ 828 h 828"/>
                <a:gd name="T34" fmla="*/ 0 w 581"/>
                <a:gd name="T35" fmla="*/ 828 h 828"/>
                <a:gd name="T36" fmla="*/ 0 w 581"/>
                <a:gd name="T37" fmla="*/ 0 h 828"/>
                <a:gd name="T38" fmla="*/ 581 w 581"/>
                <a:gd name="T39" fmla="*/ 0 h 828"/>
                <a:gd name="T40" fmla="*/ 191 w 581"/>
                <a:gd name="T41" fmla="*/ 620 h 828"/>
                <a:gd name="T42" fmla="*/ 68 w 581"/>
                <a:gd name="T43" fmla="*/ 620 h 828"/>
                <a:gd name="T44" fmla="*/ 68 w 581"/>
                <a:gd name="T45" fmla="*/ 741 h 828"/>
                <a:gd name="T46" fmla="*/ 191 w 581"/>
                <a:gd name="T47" fmla="*/ 741 h 828"/>
                <a:gd name="T48" fmla="*/ 191 w 581"/>
                <a:gd name="T49" fmla="*/ 620 h 828"/>
                <a:gd name="T50" fmla="*/ 191 w 581"/>
                <a:gd name="T51" fmla="*/ 452 h 828"/>
                <a:gd name="T52" fmla="*/ 68 w 581"/>
                <a:gd name="T53" fmla="*/ 452 h 828"/>
                <a:gd name="T54" fmla="*/ 68 w 581"/>
                <a:gd name="T55" fmla="*/ 572 h 828"/>
                <a:gd name="T56" fmla="*/ 191 w 581"/>
                <a:gd name="T57" fmla="*/ 572 h 828"/>
                <a:gd name="T58" fmla="*/ 191 w 581"/>
                <a:gd name="T59" fmla="*/ 452 h 828"/>
                <a:gd name="T60" fmla="*/ 191 w 581"/>
                <a:gd name="T61" fmla="*/ 283 h 828"/>
                <a:gd name="T62" fmla="*/ 68 w 581"/>
                <a:gd name="T63" fmla="*/ 283 h 828"/>
                <a:gd name="T64" fmla="*/ 68 w 581"/>
                <a:gd name="T65" fmla="*/ 405 h 828"/>
                <a:gd name="T66" fmla="*/ 191 w 581"/>
                <a:gd name="T67" fmla="*/ 405 h 828"/>
                <a:gd name="T68" fmla="*/ 191 w 581"/>
                <a:gd name="T69" fmla="*/ 283 h 828"/>
                <a:gd name="T70" fmla="*/ 506 w 581"/>
                <a:gd name="T71" fmla="*/ 653 h 828"/>
                <a:gd name="T72" fmla="*/ 270 w 581"/>
                <a:gd name="T73" fmla="*/ 653 h 828"/>
                <a:gd name="T74" fmla="*/ 270 w 581"/>
                <a:gd name="T75" fmla="*/ 706 h 828"/>
                <a:gd name="T76" fmla="*/ 506 w 581"/>
                <a:gd name="T77" fmla="*/ 706 h 828"/>
                <a:gd name="T78" fmla="*/ 506 w 581"/>
                <a:gd name="T79" fmla="*/ 653 h 828"/>
                <a:gd name="T80" fmla="*/ 506 w 581"/>
                <a:gd name="T81" fmla="*/ 485 h 828"/>
                <a:gd name="T82" fmla="*/ 270 w 581"/>
                <a:gd name="T83" fmla="*/ 485 h 828"/>
                <a:gd name="T84" fmla="*/ 270 w 581"/>
                <a:gd name="T85" fmla="*/ 539 h 828"/>
                <a:gd name="T86" fmla="*/ 506 w 581"/>
                <a:gd name="T87" fmla="*/ 539 h 828"/>
                <a:gd name="T88" fmla="*/ 506 w 581"/>
                <a:gd name="T89" fmla="*/ 485 h 828"/>
                <a:gd name="T90" fmla="*/ 506 w 581"/>
                <a:gd name="T91" fmla="*/ 318 h 828"/>
                <a:gd name="T92" fmla="*/ 270 w 581"/>
                <a:gd name="T93" fmla="*/ 318 h 828"/>
                <a:gd name="T94" fmla="*/ 270 w 581"/>
                <a:gd name="T95" fmla="*/ 372 h 828"/>
                <a:gd name="T96" fmla="*/ 506 w 581"/>
                <a:gd name="T97" fmla="*/ 372 h 828"/>
                <a:gd name="T98" fmla="*/ 506 w 581"/>
                <a:gd name="T99" fmla="*/ 318 h 828"/>
                <a:gd name="T100" fmla="*/ 506 w 581"/>
                <a:gd name="T101" fmla="*/ 97 h 828"/>
                <a:gd name="T102" fmla="*/ 68 w 581"/>
                <a:gd name="T103" fmla="*/ 97 h 828"/>
                <a:gd name="T104" fmla="*/ 68 w 581"/>
                <a:gd name="T105" fmla="*/ 178 h 828"/>
                <a:gd name="T106" fmla="*/ 506 w 581"/>
                <a:gd name="T107" fmla="*/ 178 h 828"/>
                <a:gd name="T108" fmla="*/ 506 w 581"/>
                <a:gd name="T109" fmla="*/ 97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1" h="828">
                  <a:moveTo>
                    <a:pt x="160" y="710"/>
                  </a:moveTo>
                  <a:lnTo>
                    <a:pt x="100" y="710"/>
                  </a:lnTo>
                  <a:lnTo>
                    <a:pt x="100" y="648"/>
                  </a:lnTo>
                  <a:lnTo>
                    <a:pt x="160" y="648"/>
                  </a:lnTo>
                  <a:lnTo>
                    <a:pt x="160" y="710"/>
                  </a:lnTo>
                  <a:close/>
                  <a:moveTo>
                    <a:pt x="160" y="481"/>
                  </a:moveTo>
                  <a:lnTo>
                    <a:pt x="100" y="481"/>
                  </a:lnTo>
                  <a:lnTo>
                    <a:pt x="100" y="543"/>
                  </a:lnTo>
                  <a:lnTo>
                    <a:pt x="160" y="543"/>
                  </a:lnTo>
                  <a:lnTo>
                    <a:pt x="160" y="481"/>
                  </a:lnTo>
                  <a:close/>
                  <a:moveTo>
                    <a:pt x="160" y="314"/>
                  </a:moveTo>
                  <a:lnTo>
                    <a:pt x="100" y="314"/>
                  </a:lnTo>
                  <a:lnTo>
                    <a:pt x="100" y="376"/>
                  </a:lnTo>
                  <a:lnTo>
                    <a:pt x="160" y="376"/>
                  </a:lnTo>
                  <a:lnTo>
                    <a:pt x="160" y="314"/>
                  </a:lnTo>
                  <a:close/>
                  <a:moveTo>
                    <a:pt x="581" y="0"/>
                  </a:moveTo>
                  <a:lnTo>
                    <a:pt x="581" y="828"/>
                  </a:lnTo>
                  <a:lnTo>
                    <a:pt x="0" y="828"/>
                  </a:lnTo>
                  <a:lnTo>
                    <a:pt x="0" y="0"/>
                  </a:lnTo>
                  <a:lnTo>
                    <a:pt x="581" y="0"/>
                  </a:lnTo>
                  <a:close/>
                  <a:moveTo>
                    <a:pt x="191" y="620"/>
                  </a:moveTo>
                  <a:lnTo>
                    <a:pt x="68" y="620"/>
                  </a:lnTo>
                  <a:lnTo>
                    <a:pt x="68" y="741"/>
                  </a:lnTo>
                  <a:lnTo>
                    <a:pt x="191" y="741"/>
                  </a:lnTo>
                  <a:lnTo>
                    <a:pt x="191" y="620"/>
                  </a:lnTo>
                  <a:close/>
                  <a:moveTo>
                    <a:pt x="191" y="452"/>
                  </a:moveTo>
                  <a:lnTo>
                    <a:pt x="68" y="452"/>
                  </a:lnTo>
                  <a:lnTo>
                    <a:pt x="68" y="572"/>
                  </a:lnTo>
                  <a:lnTo>
                    <a:pt x="191" y="572"/>
                  </a:lnTo>
                  <a:lnTo>
                    <a:pt x="191" y="452"/>
                  </a:lnTo>
                  <a:close/>
                  <a:moveTo>
                    <a:pt x="191" y="283"/>
                  </a:moveTo>
                  <a:lnTo>
                    <a:pt x="68" y="283"/>
                  </a:lnTo>
                  <a:lnTo>
                    <a:pt x="68" y="405"/>
                  </a:lnTo>
                  <a:lnTo>
                    <a:pt x="191" y="405"/>
                  </a:lnTo>
                  <a:lnTo>
                    <a:pt x="191" y="283"/>
                  </a:lnTo>
                  <a:close/>
                  <a:moveTo>
                    <a:pt x="506" y="653"/>
                  </a:moveTo>
                  <a:lnTo>
                    <a:pt x="270" y="653"/>
                  </a:lnTo>
                  <a:lnTo>
                    <a:pt x="270" y="706"/>
                  </a:lnTo>
                  <a:lnTo>
                    <a:pt x="506" y="706"/>
                  </a:lnTo>
                  <a:lnTo>
                    <a:pt x="506" y="653"/>
                  </a:lnTo>
                  <a:close/>
                  <a:moveTo>
                    <a:pt x="506" y="485"/>
                  </a:moveTo>
                  <a:lnTo>
                    <a:pt x="270" y="485"/>
                  </a:lnTo>
                  <a:lnTo>
                    <a:pt x="270" y="539"/>
                  </a:lnTo>
                  <a:lnTo>
                    <a:pt x="506" y="539"/>
                  </a:lnTo>
                  <a:lnTo>
                    <a:pt x="506" y="485"/>
                  </a:lnTo>
                  <a:close/>
                  <a:moveTo>
                    <a:pt x="506" y="318"/>
                  </a:moveTo>
                  <a:lnTo>
                    <a:pt x="270" y="318"/>
                  </a:lnTo>
                  <a:lnTo>
                    <a:pt x="270" y="372"/>
                  </a:lnTo>
                  <a:lnTo>
                    <a:pt x="506" y="372"/>
                  </a:lnTo>
                  <a:lnTo>
                    <a:pt x="506" y="318"/>
                  </a:lnTo>
                  <a:close/>
                  <a:moveTo>
                    <a:pt x="506" y="97"/>
                  </a:moveTo>
                  <a:lnTo>
                    <a:pt x="68" y="97"/>
                  </a:lnTo>
                  <a:lnTo>
                    <a:pt x="68" y="178"/>
                  </a:lnTo>
                  <a:lnTo>
                    <a:pt x="506" y="178"/>
                  </a:lnTo>
                  <a:lnTo>
                    <a:pt x="506" y="97"/>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pPr defTabSz="685800"/>
              <a:endParaRPr lang="en-US" sz="1350" dirty="0">
                <a:solidFill>
                  <a:srgbClr val="182642"/>
                </a:solidFill>
                <a:latin typeface="Calibri Light"/>
              </a:endParaRPr>
            </a:p>
          </p:txBody>
        </p:sp>
      </p:grpSp>
      <p:grpSp>
        <p:nvGrpSpPr>
          <p:cNvPr id="42" name="Group 41"/>
          <p:cNvGrpSpPr/>
          <p:nvPr/>
        </p:nvGrpSpPr>
        <p:grpSpPr>
          <a:xfrm>
            <a:off x="6192613" y="3386410"/>
            <a:ext cx="587828" cy="587828"/>
            <a:chOff x="8474528" y="2907755"/>
            <a:chExt cx="783771" cy="783771"/>
          </a:xfrm>
        </p:grpSpPr>
        <p:sp>
          <p:nvSpPr>
            <p:cNvPr id="43" name="Oval 42"/>
            <p:cNvSpPr/>
            <p:nvPr/>
          </p:nvSpPr>
          <p:spPr>
            <a:xfrm>
              <a:off x="8474528" y="2907755"/>
              <a:ext cx="783771" cy="78377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Light"/>
              </a:endParaRPr>
            </a:p>
          </p:txBody>
        </p:sp>
        <p:grpSp>
          <p:nvGrpSpPr>
            <p:cNvPr id="44" name="Group 43"/>
            <p:cNvGrpSpPr>
              <a:grpSpLocks noChangeAspect="1"/>
            </p:cNvGrpSpPr>
            <p:nvPr/>
          </p:nvGrpSpPr>
          <p:grpSpPr bwMode="auto">
            <a:xfrm>
              <a:off x="8565359" y="3141528"/>
              <a:ext cx="622584" cy="363650"/>
              <a:chOff x="3052" y="1349"/>
              <a:chExt cx="654" cy="382"/>
            </a:xfrm>
            <a:solidFill>
              <a:schemeClr val="bg1"/>
            </a:solidFill>
          </p:grpSpPr>
          <p:sp>
            <p:nvSpPr>
              <p:cNvPr id="45" name="Freeform 5"/>
              <p:cNvSpPr>
                <a:spLocks/>
              </p:cNvSpPr>
              <p:nvPr/>
            </p:nvSpPr>
            <p:spPr bwMode="auto">
              <a:xfrm>
                <a:off x="3384" y="157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US" sz="1350">
                  <a:solidFill>
                    <a:srgbClr val="182642"/>
                  </a:solidFill>
                  <a:latin typeface="Calibri Light"/>
                </a:endParaRPr>
              </a:p>
            </p:txBody>
          </p:sp>
          <p:sp>
            <p:nvSpPr>
              <p:cNvPr id="46" name="Freeform 6"/>
              <p:cNvSpPr>
                <a:spLocks/>
              </p:cNvSpPr>
              <p:nvPr/>
            </p:nvSpPr>
            <p:spPr bwMode="auto">
              <a:xfrm>
                <a:off x="3336" y="1660"/>
                <a:ext cx="46" cy="61"/>
              </a:xfrm>
              <a:custGeom>
                <a:avLst/>
                <a:gdLst>
                  <a:gd name="T0" fmla="*/ 27 w 28"/>
                  <a:gd name="T1" fmla="*/ 4 h 37"/>
                  <a:gd name="T2" fmla="*/ 24 w 28"/>
                  <a:gd name="T3" fmla="*/ 1 h 37"/>
                  <a:gd name="T4" fmla="*/ 20 w 28"/>
                  <a:gd name="T5" fmla="*/ 0 h 37"/>
                  <a:gd name="T6" fmla="*/ 9 w 28"/>
                  <a:gd name="T7" fmla="*/ 6 h 37"/>
                  <a:gd name="T8" fmla="*/ 8 w 28"/>
                  <a:gd name="T9" fmla="*/ 10 h 37"/>
                  <a:gd name="T10" fmla="*/ 2 w 28"/>
                  <a:gd name="T11" fmla="*/ 20 h 37"/>
                  <a:gd name="T12" fmla="*/ 0 w 28"/>
                  <a:gd name="T13" fmla="*/ 27 h 37"/>
                  <a:gd name="T14" fmla="*/ 1 w 28"/>
                  <a:gd name="T15" fmla="*/ 32 h 37"/>
                  <a:gd name="T16" fmla="*/ 4 w 28"/>
                  <a:gd name="T17" fmla="*/ 35 h 37"/>
                  <a:gd name="T18" fmla="*/ 4 w 28"/>
                  <a:gd name="T19" fmla="*/ 35 h 37"/>
                  <a:gd name="T20" fmla="*/ 8 w 28"/>
                  <a:gd name="T21" fmla="*/ 37 h 37"/>
                  <a:gd name="T22" fmla="*/ 19 w 28"/>
                  <a:gd name="T23" fmla="*/ 30 h 37"/>
                  <a:gd name="T24" fmla="*/ 26 w 28"/>
                  <a:gd name="T25" fmla="*/ 16 h 37"/>
                  <a:gd name="T26" fmla="*/ 26 w 28"/>
                  <a:gd name="T27" fmla="*/ 16 h 37"/>
                  <a:gd name="T28" fmla="*/ 28 w 28"/>
                  <a:gd name="T29" fmla="*/ 10 h 37"/>
                  <a:gd name="T30" fmla="*/ 27 w 28"/>
                  <a:gd name="T31" fmla="*/ 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37">
                    <a:moveTo>
                      <a:pt x="27" y="4"/>
                    </a:moveTo>
                    <a:cubicBezTo>
                      <a:pt x="27" y="3"/>
                      <a:pt x="25" y="2"/>
                      <a:pt x="24" y="1"/>
                    </a:cubicBezTo>
                    <a:cubicBezTo>
                      <a:pt x="23" y="0"/>
                      <a:pt x="22" y="0"/>
                      <a:pt x="20" y="0"/>
                    </a:cubicBezTo>
                    <a:cubicBezTo>
                      <a:pt x="16" y="0"/>
                      <a:pt x="12" y="2"/>
                      <a:pt x="9" y="6"/>
                    </a:cubicBezTo>
                    <a:cubicBezTo>
                      <a:pt x="8" y="10"/>
                      <a:pt x="8" y="10"/>
                      <a:pt x="8" y="10"/>
                    </a:cubicBezTo>
                    <a:cubicBezTo>
                      <a:pt x="8" y="10"/>
                      <a:pt x="3" y="19"/>
                      <a:pt x="2" y="20"/>
                    </a:cubicBezTo>
                    <a:cubicBezTo>
                      <a:pt x="1" y="22"/>
                      <a:pt x="0" y="24"/>
                      <a:pt x="0" y="27"/>
                    </a:cubicBezTo>
                    <a:cubicBezTo>
                      <a:pt x="0" y="29"/>
                      <a:pt x="0" y="30"/>
                      <a:pt x="1" y="32"/>
                    </a:cubicBezTo>
                    <a:cubicBezTo>
                      <a:pt x="2" y="33"/>
                      <a:pt x="3" y="35"/>
                      <a:pt x="4" y="35"/>
                    </a:cubicBezTo>
                    <a:cubicBezTo>
                      <a:pt x="4" y="35"/>
                      <a:pt x="4" y="35"/>
                      <a:pt x="4" y="35"/>
                    </a:cubicBezTo>
                    <a:cubicBezTo>
                      <a:pt x="6" y="36"/>
                      <a:pt x="7" y="36"/>
                      <a:pt x="8" y="37"/>
                    </a:cubicBezTo>
                    <a:cubicBezTo>
                      <a:pt x="12" y="37"/>
                      <a:pt x="16" y="34"/>
                      <a:pt x="19" y="30"/>
                    </a:cubicBezTo>
                    <a:cubicBezTo>
                      <a:pt x="26" y="16"/>
                      <a:pt x="26" y="16"/>
                      <a:pt x="26" y="16"/>
                    </a:cubicBezTo>
                    <a:cubicBezTo>
                      <a:pt x="26" y="16"/>
                      <a:pt x="26" y="16"/>
                      <a:pt x="26" y="16"/>
                    </a:cubicBezTo>
                    <a:cubicBezTo>
                      <a:pt x="28" y="14"/>
                      <a:pt x="28" y="12"/>
                      <a:pt x="28" y="10"/>
                    </a:cubicBezTo>
                    <a:cubicBezTo>
                      <a:pt x="28" y="8"/>
                      <a:pt x="28" y="6"/>
                      <a:pt x="2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US" sz="1350">
                  <a:solidFill>
                    <a:srgbClr val="182642"/>
                  </a:solidFill>
                  <a:latin typeface="Calibri Light"/>
                </a:endParaRPr>
              </a:p>
            </p:txBody>
          </p:sp>
          <p:sp>
            <p:nvSpPr>
              <p:cNvPr id="47" name="Freeform 7"/>
              <p:cNvSpPr>
                <a:spLocks/>
              </p:cNvSpPr>
              <p:nvPr/>
            </p:nvSpPr>
            <p:spPr bwMode="auto">
              <a:xfrm>
                <a:off x="3295" y="1614"/>
                <a:ext cx="62" cy="89"/>
              </a:xfrm>
              <a:custGeom>
                <a:avLst/>
                <a:gdLst>
                  <a:gd name="T0" fmla="*/ 36 w 38"/>
                  <a:gd name="T1" fmla="*/ 19 h 54"/>
                  <a:gd name="T2" fmla="*/ 36 w 38"/>
                  <a:gd name="T3" fmla="*/ 19 h 54"/>
                  <a:gd name="T4" fmla="*/ 37 w 38"/>
                  <a:gd name="T5" fmla="*/ 13 h 54"/>
                  <a:gd name="T6" fmla="*/ 36 w 38"/>
                  <a:gd name="T7" fmla="*/ 6 h 54"/>
                  <a:gd name="T8" fmla="*/ 31 w 38"/>
                  <a:gd name="T9" fmla="*/ 1 h 54"/>
                  <a:gd name="T10" fmla="*/ 28 w 38"/>
                  <a:gd name="T11" fmla="*/ 0 h 54"/>
                  <a:gd name="T12" fmla="*/ 16 w 38"/>
                  <a:gd name="T13" fmla="*/ 6 h 54"/>
                  <a:gd name="T14" fmla="*/ 2 w 38"/>
                  <a:gd name="T15" fmla="*/ 38 h 54"/>
                  <a:gd name="T16" fmla="*/ 2 w 38"/>
                  <a:gd name="T17" fmla="*/ 48 h 54"/>
                  <a:gd name="T18" fmla="*/ 7 w 38"/>
                  <a:gd name="T19" fmla="*/ 52 h 54"/>
                  <a:gd name="T20" fmla="*/ 11 w 38"/>
                  <a:gd name="T21" fmla="*/ 53 h 54"/>
                  <a:gd name="T22" fmla="*/ 22 w 38"/>
                  <a:gd name="T23" fmla="*/ 47 h 54"/>
                  <a:gd name="T24" fmla="*/ 27 w 38"/>
                  <a:gd name="T25" fmla="*/ 38 h 54"/>
                  <a:gd name="T26" fmla="*/ 36 w 38"/>
                  <a:gd name="T27"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54">
                    <a:moveTo>
                      <a:pt x="36" y="19"/>
                    </a:moveTo>
                    <a:cubicBezTo>
                      <a:pt x="36" y="19"/>
                      <a:pt x="36" y="19"/>
                      <a:pt x="36" y="19"/>
                    </a:cubicBezTo>
                    <a:cubicBezTo>
                      <a:pt x="37" y="17"/>
                      <a:pt x="37" y="15"/>
                      <a:pt x="37" y="13"/>
                    </a:cubicBezTo>
                    <a:cubicBezTo>
                      <a:pt x="38" y="10"/>
                      <a:pt x="37" y="7"/>
                      <a:pt x="36" y="6"/>
                    </a:cubicBezTo>
                    <a:cubicBezTo>
                      <a:pt x="35" y="4"/>
                      <a:pt x="33" y="2"/>
                      <a:pt x="31" y="1"/>
                    </a:cubicBezTo>
                    <a:cubicBezTo>
                      <a:pt x="30" y="0"/>
                      <a:pt x="29" y="0"/>
                      <a:pt x="28" y="0"/>
                    </a:cubicBezTo>
                    <a:cubicBezTo>
                      <a:pt x="24" y="0"/>
                      <a:pt x="19" y="2"/>
                      <a:pt x="16" y="6"/>
                    </a:cubicBezTo>
                    <a:cubicBezTo>
                      <a:pt x="16" y="8"/>
                      <a:pt x="2" y="37"/>
                      <a:pt x="2" y="38"/>
                    </a:cubicBezTo>
                    <a:cubicBezTo>
                      <a:pt x="0" y="42"/>
                      <a:pt x="1" y="45"/>
                      <a:pt x="2" y="48"/>
                    </a:cubicBezTo>
                    <a:cubicBezTo>
                      <a:pt x="3" y="50"/>
                      <a:pt x="5" y="51"/>
                      <a:pt x="7" y="52"/>
                    </a:cubicBezTo>
                    <a:cubicBezTo>
                      <a:pt x="8" y="53"/>
                      <a:pt x="9" y="53"/>
                      <a:pt x="11" y="53"/>
                    </a:cubicBezTo>
                    <a:cubicBezTo>
                      <a:pt x="14" y="54"/>
                      <a:pt x="19" y="51"/>
                      <a:pt x="22" y="47"/>
                    </a:cubicBezTo>
                    <a:cubicBezTo>
                      <a:pt x="27" y="38"/>
                      <a:pt x="27" y="38"/>
                      <a:pt x="27" y="38"/>
                    </a:cubicBezTo>
                    <a:lnTo>
                      <a:pt x="36"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US" sz="1350">
                  <a:solidFill>
                    <a:srgbClr val="182642"/>
                  </a:solidFill>
                  <a:latin typeface="Calibri Light"/>
                </a:endParaRPr>
              </a:p>
            </p:txBody>
          </p:sp>
          <p:sp>
            <p:nvSpPr>
              <p:cNvPr id="48" name="Freeform 8"/>
              <p:cNvSpPr>
                <a:spLocks/>
              </p:cNvSpPr>
              <p:nvPr/>
            </p:nvSpPr>
            <p:spPr bwMode="auto">
              <a:xfrm>
                <a:off x="3224" y="1583"/>
                <a:ext cx="41" cy="59"/>
              </a:xfrm>
              <a:custGeom>
                <a:avLst/>
                <a:gdLst>
                  <a:gd name="T0" fmla="*/ 25 w 25"/>
                  <a:gd name="T1" fmla="*/ 14 h 36"/>
                  <a:gd name="T2" fmla="*/ 23 w 25"/>
                  <a:gd name="T3" fmla="*/ 5 h 36"/>
                  <a:gd name="T4" fmla="*/ 17 w 25"/>
                  <a:gd name="T5" fmla="*/ 1 h 36"/>
                  <a:gd name="T6" fmla="*/ 17 w 25"/>
                  <a:gd name="T7" fmla="*/ 1 h 36"/>
                  <a:gd name="T8" fmla="*/ 15 w 25"/>
                  <a:gd name="T9" fmla="*/ 1 h 36"/>
                  <a:gd name="T10" fmla="*/ 7 w 25"/>
                  <a:gd name="T11" fmla="*/ 3 h 36"/>
                  <a:gd name="T12" fmla="*/ 2 w 25"/>
                  <a:gd name="T13" fmla="*/ 11 h 36"/>
                  <a:gd name="T14" fmla="*/ 2 w 25"/>
                  <a:gd name="T15" fmla="*/ 11 h 36"/>
                  <a:gd name="T16" fmla="*/ 1 w 25"/>
                  <a:gd name="T17" fmla="*/ 20 h 36"/>
                  <a:gd name="T18" fmla="*/ 0 w 25"/>
                  <a:gd name="T19" fmla="*/ 23 h 36"/>
                  <a:gd name="T20" fmla="*/ 2 w 25"/>
                  <a:gd name="T21" fmla="*/ 32 h 36"/>
                  <a:gd name="T22" fmla="*/ 8 w 25"/>
                  <a:gd name="T23" fmla="*/ 36 h 36"/>
                  <a:gd name="T24" fmla="*/ 10 w 25"/>
                  <a:gd name="T25" fmla="*/ 36 h 36"/>
                  <a:gd name="T26" fmla="*/ 19 w 25"/>
                  <a:gd name="T27" fmla="*/ 32 h 36"/>
                  <a:gd name="T28" fmla="*/ 24 w 25"/>
                  <a:gd name="T29" fmla="*/ 17 h 36"/>
                  <a:gd name="T30" fmla="*/ 25 w 25"/>
                  <a:gd name="T31" fmla="*/ 1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36">
                    <a:moveTo>
                      <a:pt x="25" y="14"/>
                    </a:moveTo>
                    <a:cubicBezTo>
                      <a:pt x="25" y="10"/>
                      <a:pt x="24" y="7"/>
                      <a:pt x="23" y="5"/>
                    </a:cubicBezTo>
                    <a:cubicBezTo>
                      <a:pt x="21" y="3"/>
                      <a:pt x="19" y="1"/>
                      <a:pt x="17" y="1"/>
                    </a:cubicBezTo>
                    <a:cubicBezTo>
                      <a:pt x="17" y="1"/>
                      <a:pt x="17" y="1"/>
                      <a:pt x="17" y="1"/>
                    </a:cubicBezTo>
                    <a:cubicBezTo>
                      <a:pt x="16" y="1"/>
                      <a:pt x="15" y="1"/>
                      <a:pt x="15" y="1"/>
                    </a:cubicBezTo>
                    <a:cubicBezTo>
                      <a:pt x="12" y="0"/>
                      <a:pt x="10" y="1"/>
                      <a:pt x="7" y="3"/>
                    </a:cubicBezTo>
                    <a:cubicBezTo>
                      <a:pt x="5" y="5"/>
                      <a:pt x="3" y="8"/>
                      <a:pt x="2" y="11"/>
                    </a:cubicBezTo>
                    <a:cubicBezTo>
                      <a:pt x="2" y="11"/>
                      <a:pt x="2" y="11"/>
                      <a:pt x="2" y="11"/>
                    </a:cubicBezTo>
                    <a:cubicBezTo>
                      <a:pt x="1" y="20"/>
                      <a:pt x="1" y="20"/>
                      <a:pt x="1" y="20"/>
                    </a:cubicBezTo>
                    <a:cubicBezTo>
                      <a:pt x="0" y="21"/>
                      <a:pt x="0" y="22"/>
                      <a:pt x="0" y="23"/>
                    </a:cubicBezTo>
                    <a:cubicBezTo>
                      <a:pt x="0" y="27"/>
                      <a:pt x="1" y="30"/>
                      <a:pt x="2" y="32"/>
                    </a:cubicBezTo>
                    <a:cubicBezTo>
                      <a:pt x="4" y="34"/>
                      <a:pt x="6" y="35"/>
                      <a:pt x="8" y="36"/>
                    </a:cubicBezTo>
                    <a:cubicBezTo>
                      <a:pt x="9" y="36"/>
                      <a:pt x="9" y="36"/>
                      <a:pt x="10" y="36"/>
                    </a:cubicBezTo>
                    <a:cubicBezTo>
                      <a:pt x="12" y="36"/>
                      <a:pt x="17" y="35"/>
                      <a:pt x="19" y="32"/>
                    </a:cubicBezTo>
                    <a:cubicBezTo>
                      <a:pt x="24" y="17"/>
                      <a:pt x="24" y="17"/>
                      <a:pt x="24" y="17"/>
                    </a:cubicBezTo>
                    <a:cubicBezTo>
                      <a:pt x="25" y="16"/>
                      <a:pt x="25" y="15"/>
                      <a:pt x="2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US" sz="1350">
                  <a:solidFill>
                    <a:srgbClr val="182642"/>
                  </a:solidFill>
                  <a:latin typeface="Calibri Light"/>
                </a:endParaRPr>
              </a:p>
            </p:txBody>
          </p:sp>
          <p:sp>
            <p:nvSpPr>
              <p:cNvPr id="49" name="Freeform 9"/>
              <p:cNvSpPr>
                <a:spLocks/>
              </p:cNvSpPr>
              <p:nvPr/>
            </p:nvSpPr>
            <p:spPr bwMode="auto">
              <a:xfrm>
                <a:off x="3259" y="1597"/>
                <a:ext cx="54" cy="78"/>
              </a:xfrm>
              <a:custGeom>
                <a:avLst/>
                <a:gdLst>
                  <a:gd name="T0" fmla="*/ 33 w 33"/>
                  <a:gd name="T1" fmla="*/ 12 h 47"/>
                  <a:gd name="T2" fmla="*/ 31 w 33"/>
                  <a:gd name="T3" fmla="*/ 5 h 47"/>
                  <a:gd name="T4" fmla="*/ 26 w 33"/>
                  <a:gd name="T5" fmla="*/ 1 h 47"/>
                  <a:gd name="T6" fmla="*/ 26 w 33"/>
                  <a:gd name="T7" fmla="*/ 1 h 47"/>
                  <a:gd name="T8" fmla="*/ 23 w 33"/>
                  <a:gd name="T9" fmla="*/ 0 h 47"/>
                  <a:gd name="T10" fmla="*/ 10 w 33"/>
                  <a:gd name="T11" fmla="*/ 9 h 47"/>
                  <a:gd name="T12" fmla="*/ 10 w 33"/>
                  <a:gd name="T13" fmla="*/ 9 h 47"/>
                  <a:gd name="T14" fmla="*/ 1 w 33"/>
                  <a:gd name="T15" fmla="*/ 29 h 47"/>
                  <a:gd name="T16" fmla="*/ 0 w 33"/>
                  <a:gd name="T17" fmla="*/ 35 h 47"/>
                  <a:gd name="T18" fmla="*/ 1 w 33"/>
                  <a:gd name="T19" fmla="*/ 42 h 47"/>
                  <a:gd name="T20" fmla="*/ 6 w 33"/>
                  <a:gd name="T21" fmla="*/ 46 h 47"/>
                  <a:gd name="T22" fmla="*/ 6 w 33"/>
                  <a:gd name="T23" fmla="*/ 46 h 47"/>
                  <a:gd name="T24" fmla="*/ 9 w 33"/>
                  <a:gd name="T25" fmla="*/ 47 h 47"/>
                  <a:gd name="T26" fmla="*/ 20 w 33"/>
                  <a:gd name="T27" fmla="*/ 41 h 47"/>
                  <a:gd name="T28" fmla="*/ 30 w 33"/>
                  <a:gd name="T29" fmla="*/ 19 h 47"/>
                  <a:gd name="T30" fmla="*/ 33 w 33"/>
                  <a:gd name="T31"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47">
                    <a:moveTo>
                      <a:pt x="33" y="12"/>
                    </a:moveTo>
                    <a:cubicBezTo>
                      <a:pt x="33" y="10"/>
                      <a:pt x="32" y="7"/>
                      <a:pt x="31" y="5"/>
                    </a:cubicBezTo>
                    <a:cubicBezTo>
                      <a:pt x="30" y="3"/>
                      <a:pt x="28" y="2"/>
                      <a:pt x="26" y="1"/>
                    </a:cubicBezTo>
                    <a:cubicBezTo>
                      <a:pt x="26" y="1"/>
                      <a:pt x="26" y="1"/>
                      <a:pt x="26" y="1"/>
                    </a:cubicBezTo>
                    <a:cubicBezTo>
                      <a:pt x="25" y="0"/>
                      <a:pt x="24" y="0"/>
                      <a:pt x="23" y="0"/>
                    </a:cubicBezTo>
                    <a:cubicBezTo>
                      <a:pt x="18" y="0"/>
                      <a:pt x="13" y="3"/>
                      <a:pt x="10" y="9"/>
                    </a:cubicBezTo>
                    <a:cubicBezTo>
                      <a:pt x="10" y="9"/>
                      <a:pt x="10" y="9"/>
                      <a:pt x="10" y="9"/>
                    </a:cubicBezTo>
                    <a:cubicBezTo>
                      <a:pt x="1" y="29"/>
                      <a:pt x="1" y="29"/>
                      <a:pt x="1" y="29"/>
                    </a:cubicBezTo>
                    <a:cubicBezTo>
                      <a:pt x="0" y="31"/>
                      <a:pt x="0" y="33"/>
                      <a:pt x="0" y="35"/>
                    </a:cubicBezTo>
                    <a:cubicBezTo>
                      <a:pt x="0" y="37"/>
                      <a:pt x="0" y="40"/>
                      <a:pt x="1" y="42"/>
                    </a:cubicBezTo>
                    <a:cubicBezTo>
                      <a:pt x="2" y="44"/>
                      <a:pt x="4" y="45"/>
                      <a:pt x="6" y="46"/>
                    </a:cubicBezTo>
                    <a:cubicBezTo>
                      <a:pt x="6" y="46"/>
                      <a:pt x="6" y="46"/>
                      <a:pt x="6" y="46"/>
                    </a:cubicBezTo>
                    <a:cubicBezTo>
                      <a:pt x="7" y="46"/>
                      <a:pt x="8" y="47"/>
                      <a:pt x="9" y="47"/>
                    </a:cubicBezTo>
                    <a:cubicBezTo>
                      <a:pt x="12" y="47"/>
                      <a:pt x="16" y="46"/>
                      <a:pt x="20" y="41"/>
                    </a:cubicBezTo>
                    <a:cubicBezTo>
                      <a:pt x="20" y="40"/>
                      <a:pt x="29" y="20"/>
                      <a:pt x="30" y="19"/>
                    </a:cubicBezTo>
                    <a:cubicBezTo>
                      <a:pt x="32" y="15"/>
                      <a:pt x="33" y="13"/>
                      <a:pt x="33"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US" sz="1350">
                  <a:solidFill>
                    <a:srgbClr val="182642"/>
                  </a:solidFill>
                  <a:latin typeface="Calibri Light"/>
                </a:endParaRPr>
              </a:p>
            </p:txBody>
          </p:sp>
          <p:sp>
            <p:nvSpPr>
              <p:cNvPr id="50" name="Freeform 10"/>
              <p:cNvSpPr>
                <a:spLocks/>
              </p:cNvSpPr>
              <p:nvPr/>
            </p:nvSpPr>
            <p:spPr bwMode="auto">
              <a:xfrm>
                <a:off x="3052" y="1354"/>
                <a:ext cx="144" cy="235"/>
              </a:xfrm>
              <a:custGeom>
                <a:avLst/>
                <a:gdLst>
                  <a:gd name="T0" fmla="*/ 47 w 88"/>
                  <a:gd name="T1" fmla="*/ 116 h 142"/>
                  <a:gd name="T2" fmla="*/ 88 w 88"/>
                  <a:gd name="T3" fmla="*/ 22 h 142"/>
                  <a:gd name="T4" fmla="*/ 51 w 88"/>
                  <a:gd name="T5" fmla="*/ 0 h 142"/>
                  <a:gd name="T6" fmla="*/ 2 w 88"/>
                  <a:gd name="T7" fmla="*/ 114 h 142"/>
                  <a:gd name="T8" fmla="*/ 45 w 88"/>
                  <a:gd name="T9" fmla="*/ 137 h 142"/>
                  <a:gd name="T10" fmla="*/ 64 w 88"/>
                  <a:gd name="T11" fmla="*/ 129 h 142"/>
                  <a:gd name="T12" fmla="*/ 58 w 88"/>
                  <a:gd name="T13" fmla="*/ 126 h 142"/>
                  <a:gd name="T14" fmla="*/ 47 w 88"/>
                  <a:gd name="T15" fmla="*/ 116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142">
                    <a:moveTo>
                      <a:pt x="47" y="116"/>
                    </a:moveTo>
                    <a:cubicBezTo>
                      <a:pt x="51" y="48"/>
                      <a:pt x="88" y="22"/>
                      <a:pt x="88" y="22"/>
                    </a:cubicBezTo>
                    <a:cubicBezTo>
                      <a:pt x="51" y="0"/>
                      <a:pt x="51" y="0"/>
                      <a:pt x="51" y="0"/>
                    </a:cubicBezTo>
                    <a:cubicBezTo>
                      <a:pt x="0" y="40"/>
                      <a:pt x="2" y="114"/>
                      <a:pt x="2" y="114"/>
                    </a:cubicBezTo>
                    <a:cubicBezTo>
                      <a:pt x="45" y="137"/>
                      <a:pt x="45" y="137"/>
                      <a:pt x="45" y="137"/>
                    </a:cubicBezTo>
                    <a:cubicBezTo>
                      <a:pt x="53" y="142"/>
                      <a:pt x="64" y="129"/>
                      <a:pt x="64" y="129"/>
                    </a:cubicBezTo>
                    <a:cubicBezTo>
                      <a:pt x="58" y="126"/>
                      <a:pt x="58" y="126"/>
                      <a:pt x="58" y="126"/>
                    </a:cubicBezTo>
                    <a:cubicBezTo>
                      <a:pt x="47" y="139"/>
                      <a:pt x="47" y="125"/>
                      <a:pt x="47"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US" sz="1350">
                  <a:solidFill>
                    <a:srgbClr val="182642"/>
                  </a:solidFill>
                  <a:latin typeface="Calibri Light"/>
                </a:endParaRPr>
              </a:p>
            </p:txBody>
          </p:sp>
          <p:sp>
            <p:nvSpPr>
              <p:cNvPr id="51" name="Freeform 11"/>
              <p:cNvSpPr>
                <a:spLocks/>
              </p:cNvSpPr>
              <p:nvPr/>
            </p:nvSpPr>
            <p:spPr bwMode="auto">
              <a:xfrm>
                <a:off x="3556" y="1349"/>
                <a:ext cx="150" cy="230"/>
              </a:xfrm>
              <a:custGeom>
                <a:avLst/>
                <a:gdLst>
                  <a:gd name="T0" fmla="*/ 36 w 91"/>
                  <a:gd name="T1" fmla="*/ 0 h 139"/>
                  <a:gd name="T2" fmla="*/ 0 w 91"/>
                  <a:gd name="T3" fmla="*/ 24 h 139"/>
                  <a:gd name="T4" fmla="*/ 42 w 91"/>
                  <a:gd name="T5" fmla="*/ 113 h 139"/>
                  <a:gd name="T6" fmla="*/ 30 w 91"/>
                  <a:gd name="T7" fmla="*/ 124 h 139"/>
                  <a:gd name="T8" fmla="*/ 24 w 91"/>
                  <a:gd name="T9" fmla="*/ 126 h 139"/>
                  <a:gd name="T10" fmla="*/ 43 w 91"/>
                  <a:gd name="T11" fmla="*/ 135 h 139"/>
                  <a:gd name="T12" fmla="*/ 88 w 91"/>
                  <a:gd name="T13" fmla="*/ 111 h 139"/>
                  <a:gd name="T14" fmla="*/ 36 w 91"/>
                  <a:gd name="T15" fmla="*/ 0 h 1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139">
                    <a:moveTo>
                      <a:pt x="36" y="0"/>
                    </a:moveTo>
                    <a:cubicBezTo>
                      <a:pt x="0" y="24"/>
                      <a:pt x="0" y="24"/>
                      <a:pt x="0" y="24"/>
                    </a:cubicBezTo>
                    <a:cubicBezTo>
                      <a:pt x="0" y="24"/>
                      <a:pt x="37" y="46"/>
                      <a:pt x="42" y="113"/>
                    </a:cubicBezTo>
                    <a:cubicBezTo>
                      <a:pt x="41" y="122"/>
                      <a:pt x="41" y="137"/>
                      <a:pt x="30" y="124"/>
                    </a:cubicBezTo>
                    <a:cubicBezTo>
                      <a:pt x="24" y="126"/>
                      <a:pt x="24" y="126"/>
                      <a:pt x="24" y="126"/>
                    </a:cubicBezTo>
                    <a:cubicBezTo>
                      <a:pt x="24" y="126"/>
                      <a:pt x="36" y="139"/>
                      <a:pt x="43" y="135"/>
                    </a:cubicBezTo>
                    <a:cubicBezTo>
                      <a:pt x="88" y="111"/>
                      <a:pt x="88" y="111"/>
                      <a:pt x="88" y="111"/>
                    </a:cubicBezTo>
                    <a:cubicBezTo>
                      <a:pt x="88" y="111"/>
                      <a:pt x="91" y="40"/>
                      <a:pt x="3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US" sz="1350">
                  <a:solidFill>
                    <a:srgbClr val="182642"/>
                  </a:solidFill>
                  <a:latin typeface="Calibri Light"/>
                </a:endParaRPr>
              </a:p>
            </p:txBody>
          </p:sp>
          <p:sp>
            <p:nvSpPr>
              <p:cNvPr id="52" name="Freeform 12"/>
              <p:cNvSpPr>
                <a:spLocks/>
              </p:cNvSpPr>
              <p:nvPr/>
            </p:nvSpPr>
            <p:spPr bwMode="auto">
              <a:xfrm>
                <a:off x="3231" y="1391"/>
                <a:ext cx="375" cy="340"/>
              </a:xfrm>
              <a:custGeom>
                <a:avLst/>
                <a:gdLst>
                  <a:gd name="T0" fmla="*/ 207 w 228"/>
                  <a:gd name="T1" fmla="*/ 107 h 206"/>
                  <a:gd name="T2" fmla="*/ 208 w 228"/>
                  <a:gd name="T3" fmla="*/ 101 h 206"/>
                  <a:gd name="T4" fmla="*/ 196 w 228"/>
                  <a:gd name="T5" fmla="*/ 14 h 206"/>
                  <a:gd name="T6" fmla="*/ 103 w 228"/>
                  <a:gd name="T7" fmla="*/ 0 h 206"/>
                  <a:gd name="T8" fmla="*/ 40 w 228"/>
                  <a:gd name="T9" fmla="*/ 8 h 206"/>
                  <a:gd name="T10" fmla="*/ 29 w 228"/>
                  <a:gd name="T11" fmla="*/ 13 h 206"/>
                  <a:gd name="T12" fmla="*/ 1 w 228"/>
                  <a:gd name="T13" fmla="*/ 42 h 206"/>
                  <a:gd name="T14" fmla="*/ 43 w 228"/>
                  <a:gd name="T15" fmla="*/ 49 h 206"/>
                  <a:gd name="T16" fmla="*/ 54 w 228"/>
                  <a:gd name="T17" fmla="*/ 38 h 206"/>
                  <a:gd name="T18" fmla="*/ 89 w 228"/>
                  <a:gd name="T19" fmla="*/ 40 h 206"/>
                  <a:gd name="T20" fmla="*/ 165 w 228"/>
                  <a:gd name="T21" fmla="*/ 90 h 206"/>
                  <a:gd name="T22" fmla="*/ 204 w 228"/>
                  <a:gd name="T23" fmla="*/ 121 h 206"/>
                  <a:gd name="T24" fmla="*/ 205 w 228"/>
                  <a:gd name="T25" fmla="*/ 127 h 206"/>
                  <a:gd name="T26" fmla="*/ 200 w 228"/>
                  <a:gd name="T27" fmla="*/ 133 h 206"/>
                  <a:gd name="T28" fmla="*/ 193 w 228"/>
                  <a:gd name="T29" fmla="*/ 133 h 206"/>
                  <a:gd name="T30" fmla="*/ 182 w 228"/>
                  <a:gd name="T31" fmla="*/ 127 h 206"/>
                  <a:gd name="T32" fmla="*/ 174 w 228"/>
                  <a:gd name="T33" fmla="*/ 123 h 206"/>
                  <a:gd name="T34" fmla="*/ 128 w 228"/>
                  <a:gd name="T35" fmla="*/ 104 h 206"/>
                  <a:gd name="T36" fmla="*/ 177 w 228"/>
                  <a:gd name="T37" fmla="*/ 137 h 206"/>
                  <a:gd name="T38" fmla="*/ 182 w 228"/>
                  <a:gd name="T39" fmla="*/ 147 h 206"/>
                  <a:gd name="T40" fmla="*/ 177 w 228"/>
                  <a:gd name="T41" fmla="*/ 155 h 206"/>
                  <a:gd name="T42" fmla="*/ 169 w 228"/>
                  <a:gd name="T43" fmla="*/ 155 h 206"/>
                  <a:gd name="T44" fmla="*/ 139 w 228"/>
                  <a:gd name="T45" fmla="*/ 138 h 206"/>
                  <a:gd name="T46" fmla="*/ 125 w 228"/>
                  <a:gd name="T47" fmla="*/ 131 h 206"/>
                  <a:gd name="T48" fmla="*/ 116 w 228"/>
                  <a:gd name="T49" fmla="*/ 132 h 206"/>
                  <a:gd name="T50" fmla="*/ 121 w 228"/>
                  <a:gd name="T51" fmla="*/ 141 h 206"/>
                  <a:gd name="T52" fmla="*/ 146 w 228"/>
                  <a:gd name="T53" fmla="*/ 155 h 206"/>
                  <a:gd name="T54" fmla="*/ 152 w 228"/>
                  <a:gd name="T55" fmla="*/ 161 h 206"/>
                  <a:gd name="T56" fmla="*/ 152 w 228"/>
                  <a:gd name="T57" fmla="*/ 173 h 206"/>
                  <a:gd name="T58" fmla="*/ 144 w 228"/>
                  <a:gd name="T59" fmla="*/ 176 h 206"/>
                  <a:gd name="T60" fmla="*/ 140 w 228"/>
                  <a:gd name="T61" fmla="*/ 175 h 206"/>
                  <a:gd name="T62" fmla="*/ 125 w 228"/>
                  <a:gd name="T63" fmla="*/ 167 h 206"/>
                  <a:gd name="T64" fmla="*/ 109 w 228"/>
                  <a:gd name="T65" fmla="*/ 160 h 206"/>
                  <a:gd name="T66" fmla="*/ 105 w 228"/>
                  <a:gd name="T67" fmla="*/ 170 h 206"/>
                  <a:gd name="T68" fmla="*/ 122 w 228"/>
                  <a:gd name="T69" fmla="*/ 179 h 206"/>
                  <a:gd name="T70" fmla="*/ 126 w 228"/>
                  <a:gd name="T71" fmla="*/ 187 h 206"/>
                  <a:gd name="T72" fmla="*/ 121 w 228"/>
                  <a:gd name="T73" fmla="*/ 194 h 206"/>
                  <a:gd name="T74" fmla="*/ 118 w 228"/>
                  <a:gd name="T75" fmla="*/ 194 h 206"/>
                  <a:gd name="T76" fmla="*/ 115 w 228"/>
                  <a:gd name="T77" fmla="*/ 194 h 206"/>
                  <a:gd name="T78" fmla="*/ 90 w 228"/>
                  <a:gd name="T79" fmla="*/ 194 h 206"/>
                  <a:gd name="T80" fmla="*/ 111 w 228"/>
                  <a:gd name="T81" fmla="*/ 204 h 206"/>
                  <a:gd name="T82" fmla="*/ 111 w 228"/>
                  <a:gd name="T83" fmla="*/ 204 h 206"/>
                  <a:gd name="T84" fmla="*/ 111 w 228"/>
                  <a:gd name="T85" fmla="*/ 204 h 206"/>
                  <a:gd name="T86" fmla="*/ 121 w 228"/>
                  <a:gd name="T87" fmla="*/ 206 h 206"/>
                  <a:gd name="T88" fmla="*/ 133 w 228"/>
                  <a:gd name="T89" fmla="*/ 198 h 206"/>
                  <a:gd name="T90" fmla="*/ 136 w 228"/>
                  <a:gd name="T91" fmla="*/ 186 h 206"/>
                  <a:gd name="T92" fmla="*/ 144 w 228"/>
                  <a:gd name="T93" fmla="*/ 188 h 206"/>
                  <a:gd name="T94" fmla="*/ 144 w 228"/>
                  <a:gd name="T95" fmla="*/ 188 h 206"/>
                  <a:gd name="T96" fmla="*/ 161 w 228"/>
                  <a:gd name="T97" fmla="*/ 179 h 206"/>
                  <a:gd name="T98" fmla="*/ 165 w 228"/>
                  <a:gd name="T99" fmla="*/ 165 h 206"/>
                  <a:gd name="T100" fmla="*/ 180 w 228"/>
                  <a:gd name="T101" fmla="*/ 166 h 206"/>
                  <a:gd name="T102" fmla="*/ 193 w 228"/>
                  <a:gd name="T103" fmla="*/ 147 h 206"/>
                  <a:gd name="T104" fmla="*/ 196 w 228"/>
                  <a:gd name="T105" fmla="*/ 145 h 206"/>
                  <a:gd name="T106" fmla="*/ 207 w 228"/>
                  <a:gd name="T107" fmla="*/ 142 h 206"/>
                  <a:gd name="T108" fmla="*/ 216 w 228"/>
                  <a:gd name="T109" fmla="*/ 130 h 206"/>
                  <a:gd name="T110" fmla="*/ 213 w 228"/>
                  <a:gd name="T111" fmla="*/ 115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8" h="206">
                    <a:moveTo>
                      <a:pt x="208" y="108"/>
                    </a:moveTo>
                    <a:cubicBezTo>
                      <a:pt x="207" y="107"/>
                      <a:pt x="207" y="107"/>
                      <a:pt x="207" y="107"/>
                    </a:cubicBezTo>
                    <a:cubicBezTo>
                      <a:pt x="202" y="103"/>
                      <a:pt x="202" y="103"/>
                      <a:pt x="202" y="103"/>
                    </a:cubicBezTo>
                    <a:cubicBezTo>
                      <a:pt x="205" y="102"/>
                      <a:pt x="208" y="101"/>
                      <a:pt x="208" y="101"/>
                    </a:cubicBezTo>
                    <a:cubicBezTo>
                      <a:pt x="219" y="96"/>
                      <a:pt x="228" y="92"/>
                      <a:pt x="228" y="92"/>
                    </a:cubicBezTo>
                    <a:cubicBezTo>
                      <a:pt x="228" y="43"/>
                      <a:pt x="196" y="14"/>
                      <a:pt x="196" y="14"/>
                    </a:cubicBezTo>
                    <a:cubicBezTo>
                      <a:pt x="196" y="14"/>
                      <a:pt x="184" y="23"/>
                      <a:pt x="173" y="23"/>
                    </a:cubicBezTo>
                    <a:cubicBezTo>
                      <a:pt x="163" y="24"/>
                      <a:pt x="103" y="0"/>
                      <a:pt x="103" y="0"/>
                    </a:cubicBezTo>
                    <a:cubicBezTo>
                      <a:pt x="103" y="0"/>
                      <a:pt x="93" y="1"/>
                      <a:pt x="91" y="1"/>
                    </a:cubicBezTo>
                    <a:cubicBezTo>
                      <a:pt x="89" y="1"/>
                      <a:pt x="48" y="7"/>
                      <a:pt x="40" y="8"/>
                    </a:cubicBezTo>
                    <a:cubicBezTo>
                      <a:pt x="37" y="9"/>
                      <a:pt x="35" y="9"/>
                      <a:pt x="35" y="9"/>
                    </a:cubicBezTo>
                    <a:cubicBezTo>
                      <a:pt x="34" y="9"/>
                      <a:pt x="32" y="11"/>
                      <a:pt x="29" y="13"/>
                    </a:cubicBezTo>
                    <a:cubicBezTo>
                      <a:pt x="27" y="15"/>
                      <a:pt x="24" y="18"/>
                      <a:pt x="21" y="21"/>
                    </a:cubicBezTo>
                    <a:cubicBezTo>
                      <a:pt x="15" y="28"/>
                      <a:pt x="8" y="36"/>
                      <a:pt x="1" y="42"/>
                    </a:cubicBezTo>
                    <a:cubicBezTo>
                      <a:pt x="1" y="42"/>
                      <a:pt x="0" y="43"/>
                      <a:pt x="0" y="45"/>
                    </a:cubicBezTo>
                    <a:cubicBezTo>
                      <a:pt x="2" y="53"/>
                      <a:pt x="21" y="67"/>
                      <a:pt x="43" y="49"/>
                    </a:cubicBezTo>
                    <a:cubicBezTo>
                      <a:pt x="49" y="43"/>
                      <a:pt x="53" y="39"/>
                      <a:pt x="54" y="38"/>
                    </a:cubicBezTo>
                    <a:cubicBezTo>
                      <a:pt x="54" y="38"/>
                      <a:pt x="54" y="38"/>
                      <a:pt x="54" y="38"/>
                    </a:cubicBezTo>
                    <a:cubicBezTo>
                      <a:pt x="55" y="37"/>
                      <a:pt x="56" y="37"/>
                      <a:pt x="57" y="37"/>
                    </a:cubicBezTo>
                    <a:cubicBezTo>
                      <a:pt x="89" y="40"/>
                      <a:pt x="89" y="40"/>
                      <a:pt x="89" y="40"/>
                    </a:cubicBezTo>
                    <a:cubicBezTo>
                      <a:pt x="124" y="63"/>
                      <a:pt x="124" y="63"/>
                      <a:pt x="124" y="63"/>
                    </a:cubicBezTo>
                    <a:cubicBezTo>
                      <a:pt x="165" y="90"/>
                      <a:pt x="165" y="90"/>
                      <a:pt x="165" y="90"/>
                    </a:cubicBezTo>
                    <a:cubicBezTo>
                      <a:pt x="201" y="116"/>
                      <a:pt x="201" y="116"/>
                      <a:pt x="201" y="116"/>
                    </a:cubicBezTo>
                    <a:cubicBezTo>
                      <a:pt x="202" y="118"/>
                      <a:pt x="203" y="119"/>
                      <a:pt x="204" y="121"/>
                    </a:cubicBezTo>
                    <a:cubicBezTo>
                      <a:pt x="205" y="122"/>
                      <a:pt x="205" y="123"/>
                      <a:pt x="205" y="125"/>
                    </a:cubicBezTo>
                    <a:cubicBezTo>
                      <a:pt x="205" y="126"/>
                      <a:pt x="205" y="126"/>
                      <a:pt x="205" y="127"/>
                    </a:cubicBezTo>
                    <a:cubicBezTo>
                      <a:pt x="205" y="129"/>
                      <a:pt x="204" y="130"/>
                      <a:pt x="204" y="131"/>
                    </a:cubicBezTo>
                    <a:cubicBezTo>
                      <a:pt x="203" y="132"/>
                      <a:pt x="202" y="133"/>
                      <a:pt x="200" y="133"/>
                    </a:cubicBezTo>
                    <a:cubicBezTo>
                      <a:pt x="199" y="134"/>
                      <a:pt x="197" y="134"/>
                      <a:pt x="196" y="134"/>
                    </a:cubicBezTo>
                    <a:cubicBezTo>
                      <a:pt x="195" y="134"/>
                      <a:pt x="194" y="134"/>
                      <a:pt x="193" y="133"/>
                    </a:cubicBezTo>
                    <a:cubicBezTo>
                      <a:pt x="182" y="127"/>
                      <a:pt x="182" y="127"/>
                      <a:pt x="182" y="127"/>
                    </a:cubicBezTo>
                    <a:cubicBezTo>
                      <a:pt x="182" y="127"/>
                      <a:pt x="182" y="127"/>
                      <a:pt x="182" y="127"/>
                    </a:cubicBezTo>
                    <a:cubicBezTo>
                      <a:pt x="175" y="123"/>
                      <a:pt x="175" y="123"/>
                      <a:pt x="175" y="123"/>
                    </a:cubicBezTo>
                    <a:cubicBezTo>
                      <a:pt x="175" y="123"/>
                      <a:pt x="175" y="123"/>
                      <a:pt x="174" y="123"/>
                    </a:cubicBezTo>
                    <a:cubicBezTo>
                      <a:pt x="136" y="102"/>
                      <a:pt x="136" y="102"/>
                      <a:pt x="136" y="102"/>
                    </a:cubicBezTo>
                    <a:cubicBezTo>
                      <a:pt x="133" y="100"/>
                      <a:pt x="130" y="101"/>
                      <a:pt x="128" y="104"/>
                    </a:cubicBezTo>
                    <a:cubicBezTo>
                      <a:pt x="127" y="107"/>
                      <a:pt x="128" y="110"/>
                      <a:pt x="131" y="112"/>
                    </a:cubicBezTo>
                    <a:cubicBezTo>
                      <a:pt x="177" y="137"/>
                      <a:pt x="177" y="137"/>
                      <a:pt x="177" y="137"/>
                    </a:cubicBezTo>
                    <a:cubicBezTo>
                      <a:pt x="178" y="138"/>
                      <a:pt x="179" y="139"/>
                      <a:pt x="180" y="140"/>
                    </a:cubicBezTo>
                    <a:cubicBezTo>
                      <a:pt x="182" y="142"/>
                      <a:pt x="182" y="144"/>
                      <a:pt x="182" y="147"/>
                    </a:cubicBezTo>
                    <a:cubicBezTo>
                      <a:pt x="182" y="148"/>
                      <a:pt x="182" y="150"/>
                      <a:pt x="180" y="153"/>
                    </a:cubicBezTo>
                    <a:cubicBezTo>
                      <a:pt x="179" y="154"/>
                      <a:pt x="178" y="155"/>
                      <a:pt x="177" y="155"/>
                    </a:cubicBezTo>
                    <a:cubicBezTo>
                      <a:pt x="175" y="156"/>
                      <a:pt x="174" y="156"/>
                      <a:pt x="173" y="156"/>
                    </a:cubicBezTo>
                    <a:cubicBezTo>
                      <a:pt x="172" y="156"/>
                      <a:pt x="171" y="155"/>
                      <a:pt x="169" y="155"/>
                    </a:cubicBezTo>
                    <a:cubicBezTo>
                      <a:pt x="169" y="154"/>
                      <a:pt x="166" y="153"/>
                      <a:pt x="163" y="151"/>
                    </a:cubicBezTo>
                    <a:cubicBezTo>
                      <a:pt x="156" y="148"/>
                      <a:pt x="147" y="143"/>
                      <a:pt x="139" y="138"/>
                    </a:cubicBezTo>
                    <a:cubicBezTo>
                      <a:pt x="135" y="136"/>
                      <a:pt x="131" y="134"/>
                      <a:pt x="128" y="133"/>
                    </a:cubicBezTo>
                    <a:cubicBezTo>
                      <a:pt x="127" y="132"/>
                      <a:pt x="126" y="131"/>
                      <a:pt x="125" y="131"/>
                    </a:cubicBezTo>
                    <a:cubicBezTo>
                      <a:pt x="124" y="130"/>
                      <a:pt x="123" y="130"/>
                      <a:pt x="123" y="130"/>
                    </a:cubicBezTo>
                    <a:cubicBezTo>
                      <a:pt x="121" y="128"/>
                      <a:pt x="117" y="129"/>
                      <a:pt x="116" y="132"/>
                    </a:cubicBezTo>
                    <a:cubicBezTo>
                      <a:pt x="114" y="135"/>
                      <a:pt x="115" y="138"/>
                      <a:pt x="118" y="140"/>
                    </a:cubicBezTo>
                    <a:cubicBezTo>
                      <a:pt x="118" y="140"/>
                      <a:pt x="119" y="140"/>
                      <a:pt x="121" y="141"/>
                    </a:cubicBezTo>
                    <a:cubicBezTo>
                      <a:pt x="126" y="144"/>
                      <a:pt x="137" y="150"/>
                      <a:pt x="146" y="155"/>
                    </a:cubicBezTo>
                    <a:cubicBezTo>
                      <a:pt x="146" y="155"/>
                      <a:pt x="146" y="155"/>
                      <a:pt x="146" y="155"/>
                    </a:cubicBezTo>
                    <a:cubicBezTo>
                      <a:pt x="147" y="156"/>
                      <a:pt x="148" y="156"/>
                      <a:pt x="149" y="157"/>
                    </a:cubicBezTo>
                    <a:cubicBezTo>
                      <a:pt x="150" y="158"/>
                      <a:pt x="151" y="160"/>
                      <a:pt x="152" y="161"/>
                    </a:cubicBezTo>
                    <a:cubicBezTo>
                      <a:pt x="154" y="163"/>
                      <a:pt x="154" y="165"/>
                      <a:pt x="154" y="167"/>
                    </a:cubicBezTo>
                    <a:cubicBezTo>
                      <a:pt x="154" y="169"/>
                      <a:pt x="154" y="170"/>
                      <a:pt x="152" y="173"/>
                    </a:cubicBezTo>
                    <a:cubicBezTo>
                      <a:pt x="151" y="174"/>
                      <a:pt x="150" y="175"/>
                      <a:pt x="148" y="176"/>
                    </a:cubicBezTo>
                    <a:cubicBezTo>
                      <a:pt x="147" y="176"/>
                      <a:pt x="145" y="176"/>
                      <a:pt x="144" y="176"/>
                    </a:cubicBezTo>
                    <a:cubicBezTo>
                      <a:pt x="144" y="176"/>
                      <a:pt x="144" y="176"/>
                      <a:pt x="144" y="176"/>
                    </a:cubicBezTo>
                    <a:cubicBezTo>
                      <a:pt x="143" y="176"/>
                      <a:pt x="141" y="176"/>
                      <a:pt x="140" y="175"/>
                    </a:cubicBezTo>
                    <a:cubicBezTo>
                      <a:pt x="127" y="169"/>
                      <a:pt x="127" y="169"/>
                      <a:pt x="127" y="169"/>
                    </a:cubicBezTo>
                    <a:cubicBezTo>
                      <a:pt x="126" y="168"/>
                      <a:pt x="126" y="168"/>
                      <a:pt x="125" y="167"/>
                    </a:cubicBezTo>
                    <a:cubicBezTo>
                      <a:pt x="124" y="167"/>
                      <a:pt x="124" y="167"/>
                      <a:pt x="124" y="167"/>
                    </a:cubicBezTo>
                    <a:cubicBezTo>
                      <a:pt x="109" y="160"/>
                      <a:pt x="109" y="160"/>
                      <a:pt x="109" y="160"/>
                    </a:cubicBezTo>
                    <a:cubicBezTo>
                      <a:pt x="107" y="158"/>
                      <a:pt x="103" y="159"/>
                      <a:pt x="102" y="162"/>
                    </a:cubicBezTo>
                    <a:cubicBezTo>
                      <a:pt x="101" y="165"/>
                      <a:pt x="102" y="169"/>
                      <a:pt x="105" y="170"/>
                    </a:cubicBezTo>
                    <a:cubicBezTo>
                      <a:pt x="121" y="179"/>
                      <a:pt x="121" y="179"/>
                      <a:pt x="121" y="179"/>
                    </a:cubicBezTo>
                    <a:cubicBezTo>
                      <a:pt x="122" y="179"/>
                      <a:pt x="122" y="179"/>
                      <a:pt x="122" y="179"/>
                    </a:cubicBezTo>
                    <a:cubicBezTo>
                      <a:pt x="123" y="180"/>
                      <a:pt x="124" y="181"/>
                      <a:pt x="124" y="182"/>
                    </a:cubicBezTo>
                    <a:cubicBezTo>
                      <a:pt x="125" y="184"/>
                      <a:pt x="126" y="186"/>
                      <a:pt x="126" y="187"/>
                    </a:cubicBezTo>
                    <a:cubicBezTo>
                      <a:pt x="126" y="189"/>
                      <a:pt x="125" y="190"/>
                      <a:pt x="124" y="192"/>
                    </a:cubicBezTo>
                    <a:cubicBezTo>
                      <a:pt x="124" y="192"/>
                      <a:pt x="123" y="193"/>
                      <a:pt x="121" y="194"/>
                    </a:cubicBezTo>
                    <a:cubicBezTo>
                      <a:pt x="121" y="194"/>
                      <a:pt x="120" y="194"/>
                      <a:pt x="119" y="194"/>
                    </a:cubicBezTo>
                    <a:cubicBezTo>
                      <a:pt x="119" y="194"/>
                      <a:pt x="118" y="194"/>
                      <a:pt x="118" y="194"/>
                    </a:cubicBezTo>
                    <a:cubicBezTo>
                      <a:pt x="117" y="194"/>
                      <a:pt x="116" y="194"/>
                      <a:pt x="115" y="194"/>
                    </a:cubicBezTo>
                    <a:cubicBezTo>
                      <a:pt x="115" y="194"/>
                      <a:pt x="115" y="194"/>
                      <a:pt x="115" y="194"/>
                    </a:cubicBezTo>
                    <a:cubicBezTo>
                      <a:pt x="95" y="185"/>
                      <a:pt x="95" y="185"/>
                      <a:pt x="95" y="185"/>
                    </a:cubicBezTo>
                    <a:cubicBezTo>
                      <a:pt x="95" y="184"/>
                      <a:pt x="92" y="190"/>
                      <a:pt x="90" y="194"/>
                    </a:cubicBezTo>
                    <a:cubicBezTo>
                      <a:pt x="90" y="194"/>
                      <a:pt x="90" y="195"/>
                      <a:pt x="90" y="195"/>
                    </a:cubicBezTo>
                    <a:cubicBezTo>
                      <a:pt x="111" y="204"/>
                      <a:pt x="111" y="204"/>
                      <a:pt x="111" y="204"/>
                    </a:cubicBezTo>
                    <a:cubicBezTo>
                      <a:pt x="111" y="204"/>
                      <a:pt x="111" y="204"/>
                      <a:pt x="111" y="204"/>
                    </a:cubicBezTo>
                    <a:cubicBezTo>
                      <a:pt x="111" y="204"/>
                      <a:pt x="111" y="204"/>
                      <a:pt x="111" y="204"/>
                    </a:cubicBezTo>
                    <a:cubicBezTo>
                      <a:pt x="111" y="204"/>
                      <a:pt x="111" y="204"/>
                      <a:pt x="111" y="204"/>
                    </a:cubicBezTo>
                    <a:cubicBezTo>
                      <a:pt x="111" y="204"/>
                      <a:pt x="111" y="204"/>
                      <a:pt x="111" y="204"/>
                    </a:cubicBezTo>
                    <a:cubicBezTo>
                      <a:pt x="113" y="205"/>
                      <a:pt x="116" y="206"/>
                      <a:pt x="118" y="206"/>
                    </a:cubicBezTo>
                    <a:cubicBezTo>
                      <a:pt x="119" y="206"/>
                      <a:pt x="120" y="206"/>
                      <a:pt x="121" y="206"/>
                    </a:cubicBezTo>
                    <a:cubicBezTo>
                      <a:pt x="123" y="205"/>
                      <a:pt x="125" y="205"/>
                      <a:pt x="127" y="204"/>
                    </a:cubicBezTo>
                    <a:cubicBezTo>
                      <a:pt x="129" y="202"/>
                      <a:pt x="131" y="201"/>
                      <a:pt x="133" y="198"/>
                    </a:cubicBezTo>
                    <a:cubicBezTo>
                      <a:pt x="135" y="195"/>
                      <a:pt x="137" y="191"/>
                      <a:pt x="137" y="187"/>
                    </a:cubicBezTo>
                    <a:cubicBezTo>
                      <a:pt x="137" y="187"/>
                      <a:pt x="136" y="186"/>
                      <a:pt x="136" y="186"/>
                    </a:cubicBezTo>
                    <a:cubicBezTo>
                      <a:pt x="139" y="187"/>
                      <a:pt x="141" y="188"/>
                      <a:pt x="144" y="188"/>
                    </a:cubicBezTo>
                    <a:cubicBezTo>
                      <a:pt x="144" y="188"/>
                      <a:pt x="144" y="188"/>
                      <a:pt x="144" y="188"/>
                    </a:cubicBezTo>
                    <a:cubicBezTo>
                      <a:pt x="144" y="188"/>
                      <a:pt x="144" y="188"/>
                      <a:pt x="144" y="188"/>
                    </a:cubicBezTo>
                    <a:cubicBezTo>
                      <a:pt x="144" y="188"/>
                      <a:pt x="144" y="188"/>
                      <a:pt x="144" y="188"/>
                    </a:cubicBezTo>
                    <a:cubicBezTo>
                      <a:pt x="145" y="188"/>
                      <a:pt x="148" y="188"/>
                      <a:pt x="151" y="187"/>
                    </a:cubicBezTo>
                    <a:cubicBezTo>
                      <a:pt x="155" y="186"/>
                      <a:pt x="158" y="183"/>
                      <a:pt x="161" y="179"/>
                    </a:cubicBezTo>
                    <a:cubicBezTo>
                      <a:pt x="164" y="175"/>
                      <a:pt x="165" y="171"/>
                      <a:pt x="165" y="167"/>
                    </a:cubicBezTo>
                    <a:cubicBezTo>
                      <a:pt x="165" y="166"/>
                      <a:pt x="165" y="166"/>
                      <a:pt x="165" y="165"/>
                    </a:cubicBezTo>
                    <a:cubicBezTo>
                      <a:pt x="168" y="167"/>
                      <a:pt x="171" y="167"/>
                      <a:pt x="173" y="167"/>
                    </a:cubicBezTo>
                    <a:cubicBezTo>
                      <a:pt x="175" y="167"/>
                      <a:pt x="178" y="167"/>
                      <a:pt x="180" y="166"/>
                    </a:cubicBezTo>
                    <a:cubicBezTo>
                      <a:pt x="183" y="165"/>
                      <a:pt x="187" y="163"/>
                      <a:pt x="189" y="159"/>
                    </a:cubicBezTo>
                    <a:cubicBezTo>
                      <a:pt x="192" y="155"/>
                      <a:pt x="193" y="151"/>
                      <a:pt x="193" y="147"/>
                    </a:cubicBezTo>
                    <a:cubicBezTo>
                      <a:pt x="193" y="146"/>
                      <a:pt x="193" y="145"/>
                      <a:pt x="193" y="145"/>
                    </a:cubicBezTo>
                    <a:cubicBezTo>
                      <a:pt x="194" y="145"/>
                      <a:pt x="195" y="145"/>
                      <a:pt x="196" y="145"/>
                    </a:cubicBezTo>
                    <a:cubicBezTo>
                      <a:pt x="196" y="145"/>
                      <a:pt x="196" y="145"/>
                      <a:pt x="196" y="145"/>
                    </a:cubicBezTo>
                    <a:cubicBezTo>
                      <a:pt x="199" y="145"/>
                      <a:pt x="203" y="145"/>
                      <a:pt x="207" y="142"/>
                    </a:cubicBezTo>
                    <a:cubicBezTo>
                      <a:pt x="209" y="141"/>
                      <a:pt x="211" y="139"/>
                      <a:pt x="212" y="137"/>
                    </a:cubicBezTo>
                    <a:cubicBezTo>
                      <a:pt x="214" y="135"/>
                      <a:pt x="215" y="133"/>
                      <a:pt x="216" y="130"/>
                    </a:cubicBezTo>
                    <a:cubicBezTo>
                      <a:pt x="216" y="128"/>
                      <a:pt x="216" y="126"/>
                      <a:pt x="216" y="125"/>
                    </a:cubicBezTo>
                    <a:cubicBezTo>
                      <a:pt x="216" y="121"/>
                      <a:pt x="215" y="118"/>
                      <a:pt x="213" y="115"/>
                    </a:cubicBezTo>
                    <a:cubicBezTo>
                      <a:pt x="212" y="112"/>
                      <a:pt x="210" y="110"/>
                      <a:pt x="208"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US" sz="1350">
                  <a:solidFill>
                    <a:srgbClr val="182642"/>
                  </a:solidFill>
                  <a:latin typeface="Calibri Light"/>
                </a:endParaRPr>
              </a:p>
            </p:txBody>
          </p:sp>
          <p:sp>
            <p:nvSpPr>
              <p:cNvPr id="53" name="Freeform 13"/>
              <p:cNvSpPr>
                <a:spLocks/>
              </p:cNvSpPr>
              <p:nvPr/>
            </p:nvSpPr>
            <p:spPr bwMode="auto">
              <a:xfrm>
                <a:off x="3145" y="1409"/>
                <a:ext cx="106" cy="193"/>
              </a:xfrm>
              <a:custGeom>
                <a:avLst/>
                <a:gdLst>
                  <a:gd name="T0" fmla="*/ 36 w 64"/>
                  <a:gd name="T1" fmla="*/ 94 h 117"/>
                  <a:gd name="T2" fmla="*/ 31 w 64"/>
                  <a:gd name="T3" fmla="*/ 90 h 117"/>
                  <a:gd name="T4" fmla="*/ 29 w 64"/>
                  <a:gd name="T5" fmla="*/ 89 h 117"/>
                  <a:gd name="T6" fmla="*/ 27 w 64"/>
                  <a:gd name="T7" fmla="*/ 88 h 117"/>
                  <a:gd name="T8" fmla="*/ 11 w 64"/>
                  <a:gd name="T9" fmla="*/ 80 h 117"/>
                  <a:gd name="T10" fmla="*/ 26 w 64"/>
                  <a:gd name="T11" fmla="*/ 29 h 117"/>
                  <a:gd name="T12" fmla="*/ 36 w 64"/>
                  <a:gd name="T13" fmla="*/ 15 h 117"/>
                  <a:gd name="T14" fmla="*/ 38 w 64"/>
                  <a:gd name="T15" fmla="*/ 12 h 117"/>
                  <a:gd name="T16" fmla="*/ 44 w 64"/>
                  <a:gd name="T17" fmla="*/ 14 h 117"/>
                  <a:gd name="T18" fmla="*/ 56 w 64"/>
                  <a:gd name="T19" fmla="*/ 16 h 117"/>
                  <a:gd name="T20" fmla="*/ 64 w 64"/>
                  <a:gd name="T21" fmla="*/ 6 h 117"/>
                  <a:gd name="T22" fmla="*/ 62 w 64"/>
                  <a:gd name="T23" fmla="*/ 6 h 117"/>
                  <a:gd name="T24" fmla="*/ 46 w 64"/>
                  <a:gd name="T25" fmla="*/ 3 h 117"/>
                  <a:gd name="T26" fmla="*/ 41 w 64"/>
                  <a:gd name="T27" fmla="*/ 1 h 117"/>
                  <a:gd name="T28" fmla="*/ 39 w 64"/>
                  <a:gd name="T29" fmla="*/ 1 h 117"/>
                  <a:gd name="T30" fmla="*/ 38 w 64"/>
                  <a:gd name="T31" fmla="*/ 0 h 117"/>
                  <a:gd name="T32" fmla="*/ 38 w 64"/>
                  <a:gd name="T33" fmla="*/ 0 h 117"/>
                  <a:gd name="T34" fmla="*/ 33 w 64"/>
                  <a:gd name="T35" fmla="*/ 2 h 117"/>
                  <a:gd name="T36" fmla="*/ 16 w 64"/>
                  <a:gd name="T37" fmla="*/ 23 h 117"/>
                  <a:gd name="T38" fmla="*/ 0 w 64"/>
                  <a:gd name="T39" fmla="*/ 83 h 117"/>
                  <a:gd name="T40" fmla="*/ 0 w 64"/>
                  <a:gd name="T41" fmla="*/ 83 h 117"/>
                  <a:gd name="T42" fmla="*/ 3 w 64"/>
                  <a:gd name="T43" fmla="*/ 88 h 117"/>
                  <a:gd name="T44" fmla="*/ 9 w 64"/>
                  <a:gd name="T45" fmla="*/ 91 h 117"/>
                  <a:gd name="T46" fmla="*/ 23 w 64"/>
                  <a:gd name="T47" fmla="*/ 98 h 117"/>
                  <a:gd name="T48" fmla="*/ 23 w 64"/>
                  <a:gd name="T49" fmla="*/ 98 h 117"/>
                  <a:gd name="T50" fmla="*/ 31 w 64"/>
                  <a:gd name="T51" fmla="*/ 105 h 117"/>
                  <a:gd name="T52" fmla="*/ 45 w 64"/>
                  <a:gd name="T53" fmla="*/ 117 h 117"/>
                  <a:gd name="T54" fmla="*/ 49 w 64"/>
                  <a:gd name="T55" fmla="*/ 106 h 117"/>
                  <a:gd name="T56" fmla="*/ 36 w 64"/>
                  <a:gd name="T57" fmla="*/ 9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4" h="117">
                    <a:moveTo>
                      <a:pt x="36" y="94"/>
                    </a:moveTo>
                    <a:cubicBezTo>
                      <a:pt x="34" y="93"/>
                      <a:pt x="33" y="91"/>
                      <a:pt x="31" y="90"/>
                    </a:cubicBezTo>
                    <a:cubicBezTo>
                      <a:pt x="30" y="90"/>
                      <a:pt x="30" y="89"/>
                      <a:pt x="29" y="89"/>
                    </a:cubicBezTo>
                    <a:cubicBezTo>
                      <a:pt x="29" y="88"/>
                      <a:pt x="28" y="88"/>
                      <a:pt x="27" y="88"/>
                    </a:cubicBezTo>
                    <a:cubicBezTo>
                      <a:pt x="21" y="84"/>
                      <a:pt x="14" y="81"/>
                      <a:pt x="11" y="80"/>
                    </a:cubicBezTo>
                    <a:cubicBezTo>
                      <a:pt x="11" y="58"/>
                      <a:pt x="18" y="41"/>
                      <a:pt x="26" y="29"/>
                    </a:cubicBezTo>
                    <a:cubicBezTo>
                      <a:pt x="29" y="23"/>
                      <a:pt x="33" y="18"/>
                      <a:pt x="36" y="15"/>
                    </a:cubicBezTo>
                    <a:cubicBezTo>
                      <a:pt x="37" y="14"/>
                      <a:pt x="38" y="13"/>
                      <a:pt x="38" y="12"/>
                    </a:cubicBezTo>
                    <a:cubicBezTo>
                      <a:pt x="40" y="13"/>
                      <a:pt x="42" y="13"/>
                      <a:pt x="44" y="14"/>
                    </a:cubicBezTo>
                    <a:cubicBezTo>
                      <a:pt x="47" y="15"/>
                      <a:pt x="51" y="16"/>
                      <a:pt x="56" y="16"/>
                    </a:cubicBezTo>
                    <a:cubicBezTo>
                      <a:pt x="59" y="13"/>
                      <a:pt x="62" y="9"/>
                      <a:pt x="64" y="6"/>
                    </a:cubicBezTo>
                    <a:cubicBezTo>
                      <a:pt x="63" y="6"/>
                      <a:pt x="63" y="6"/>
                      <a:pt x="62" y="6"/>
                    </a:cubicBezTo>
                    <a:cubicBezTo>
                      <a:pt x="57" y="5"/>
                      <a:pt x="51" y="4"/>
                      <a:pt x="46" y="3"/>
                    </a:cubicBezTo>
                    <a:cubicBezTo>
                      <a:pt x="44" y="2"/>
                      <a:pt x="42" y="2"/>
                      <a:pt x="41" y="1"/>
                    </a:cubicBezTo>
                    <a:cubicBezTo>
                      <a:pt x="40" y="1"/>
                      <a:pt x="39" y="1"/>
                      <a:pt x="39" y="1"/>
                    </a:cubicBezTo>
                    <a:cubicBezTo>
                      <a:pt x="38" y="0"/>
                      <a:pt x="38" y="0"/>
                      <a:pt x="38" y="0"/>
                    </a:cubicBezTo>
                    <a:cubicBezTo>
                      <a:pt x="38" y="0"/>
                      <a:pt x="38" y="0"/>
                      <a:pt x="38" y="0"/>
                    </a:cubicBezTo>
                    <a:cubicBezTo>
                      <a:pt x="37" y="0"/>
                      <a:pt x="35" y="0"/>
                      <a:pt x="33" y="2"/>
                    </a:cubicBezTo>
                    <a:cubicBezTo>
                      <a:pt x="33" y="2"/>
                      <a:pt x="25" y="9"/>
                      <a:pt x="16" y="23"/>
                    </a:cubicBezTo>
                    <a:cubicBezTo>
                      <a:pt x="8" y="37"/>
                      <a:pt x="0" y="57"/>
                      <a:pt x="0" y="83"/>
                    </a:cubicBezTo>
                    <a:cubicBezTo>
                      <a:pt x="0" y="83"/>
                      <a:pt x="0" y="83"/>
                      <a:pt x="0" y="83"/>
                    </a:cubicBezTo>
                    <a:cubicBezTo>
                      <a:pt x="0" y="85"/>
                      <a:pt x="1" y="87"/>
                      <a:pt x="3" y="88"/>
                    </a:cubicBezTo>
                    <a:cubicBezTo>
                      <a:pt x="3" y="88"/>
                      <a:pt x="5" y="89"/>
                      <a:pt x="9" y="91"/>
                    </a:cubicBezTo>
                    <a:cubicBezTo>
                      <a:pt x="12" y="93"/>
                      <a:pt x="17" y="95"/>
                      <a:pt x="23" y="98"/>
                    </a:cubicBezTo>
                    <a:cubicBezTo>
                      <a:pt x="23" y="98"/>
                      <a:pt x="23" y="98"/>
                      <a:pt x="23" y="98"/>
                    </a:cubicBezTo>
                    <a:cubicBezTo>
                      <a:pt x="25" y="100"/>
                      <a:pt x="28" y="102"/>
                      <a:pt x="31" y="105"/>
                    </a:cubicBezTo>
                    <a:cubicBezTo>
                      <a:pt x="35" y="108"/>
                      <a:pt x="45" y="117"/>
                      <a:pt x="45" y="117"/>
                    </a:cubicBezTo>
                    <a:cubicBezTo>
                      <a:pt x="46" y="114"/>
                      <a:pt x="47" y="110"/>
                      <a:pt x="49" y="106"/>
                    </a:cubicBezTo>
                    <a:cubicBezTo>
                      <a:pt x="44" y="102"/>
                      <a:pt x="40" y="98"/>
                      <a:pt x="36"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US" sz="1350">
                  <a:solidFill>
                    <a:srgbClr val="182642"/>
                  </a:solidFill>
                  <a:latin typeface="Calibri Light"/>
                </a:endParaRPr>
              </a:p>
            </p:txBody>
          </p:sp>
        </p:grpSp>
      </p:grpSp>
      <p:grpSp>
        <p:nvGrpSpPr>
          <p:cNvPr id="54" name="Group 53"/>
          <p:cNvGrpSpPr/>
          <p:nvPr/>
        </p:nvGrpSpPr>
        <p:grpSpPr>
          <a:xfrm>
            <a:off x="6878112" y="4035108"/>
            <a:ext cx="587828" cy="587828"/>
            <a:chOff x="9388527" y="3772686"/>
            <a:chExt cx="783771" cy="783771"/>
          </a:xfrm>
        </p:grpSpPr>
        <p:sp>
          <p:nvSpPr>
            <p:cNvPr id="55" name="Oval 54"/>
            <p:cNvSpPr/>
            <p:nvPr/>
          </p:nvSpPr>
          <p:spPr>
            <a:xfrm>
              <a:off x="9388527" y="3772686"/>
              <a:ext cx="783771" cy="78377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Light"/>
              </a:endParaRPr>
            </a:p>
          </p:txBody>
        </p:sp>
        <p:grpSp>
          <p:nvGrpSpPr>
            <p:cNvPr id="56" name="Group 8"/>
            <p:cNvGrpSpPr>
              <a:grpSpLocks noChangeAspect="1"/>
            </p:cNvGrpSpPr>
            <p:nvPr/>
          </p:nvGrpSpPr>
          <p:grpSpPr bwMode="auto">
            <a:xfrm>
              <a:off x="9534192" y="3962601"/>
              <a:ext cx="475250" cy="467857"/>
              <a:chOff x="4098" y="1290"/>
              <a:chExt cx="450" cy="443"/>
            </a:xfrm>
            <a:solidFill>
              <a:schemeClr val="bg1"/>
            </a:solidFill>
          </p:grpSpPr>
          <p:sp>
            <p:nvSpPr>
              <p:cNvPr id="57" name="Freeform 9"/>
              <p:cNvSpPr>
                <a:spLocks noEditPoints="1"/>
              </p:cNvSpPr>
              <p:nvPr/>
            </p:nvSpPr>
            <p:spPr bwMode="auto">
              <a:xfrm>
                <a:off x="4140" y="1342"/>
                <a:ext cx="366" cy="212"/>
              </a:xfrm>
              <a:custGeom>
                <a:avLst/>
                <a:gdLst>
                  <a:gd name="T0" fmla="*/ 171 w 176"/>
                  <a:gd name="T1" fmla="*/ 95 h 102"/>
                  <a:gd name="T2" fmla="*/ 169 w 176"/>
                  <a:gd name="T3" fmla="*/ 70 h 102"/>
                  <a:gd name="T4" fmla="*/ 134 w 176"/>
                  <a:gd name="T5" fmla="*/ 72 h 102"/>
                  <a:gd name="T6" fmla="*/ 136 w 176"/>
                  <a:gd name="T7" fmla="*/ 98 h 102"/>
                  <a:gd name="T8" fmla="*/ 40 w 176"/>
                  <a:gd name="T9" fmla="*/ 98 h 102"/>
                  <a:gd name="T10" fmla="*/ 42 w 176"/>
                  <a:gd name="T11" fmla="*/ 72 h 102"/>
                  <a:gd name="T12" fmla="*/ 7 w 176"/>
                  <a:gd name="T13" fmla="*/ 70 h 102"/>
                  <a:gd name="T14" fmla="*/ 5 w 176"/>
                  <a:gd name="T15" fmla="*/ 95 h 102"/>
                  <a:gd name="T16" fmla="*/ 40 w 176"/>
                  <a:gd name="T17" fmla="*/ 98 h 102"/>
                  <a:gd name="T18" fmla="*/ 71 w 176"/>
                  <a:gd name="T19" fmla="*/ 5 h 102"/>
                  <a:gd name="T20" fmla="*/ 69 w 176"/>
                  <a:gd name="T21" fmla="*/ 31 h 102"/>
                  <a:gd name="T22" fmla="*/ 104 w 176"/>
                  <a:gd name="T23" fmla="*/ 33 h 102"/>
                  <a:gd name="T24" fmla="*/ 106 w 176"/>
                  <a:gd name="T25" fmla="*/ 7 h 102"/>
                  <a:gd name="T26" fmla="*/ 104 w 176"/>
                  <a:gd name="T27" fmla="*/ 70 h 102"/>
                  <a:gd name="T28" fmla="*/ 69 w 176"/>
                  <a:gd name="T29" fmla="*/ 72 h 102"/>
                  <a:gd name="T30" fmla="*/ 71 w 176"/>
                  <a:gd name="T31" fmla="*/ 98 h 102"/>
                  <a:gd name="T32" fmla="*/ 106 w 176"/>
                  <a:gd name="T33" fmla="*/ 95 h 102"/>
                  <a:gd name="T34" fmla="*/ 104 w 176"/>
                  <a:gd name="T35" fmla="*/ 70 h 102"/>
                  <a:gd name="T36" fmla="*/ 67 w 176"/>
                  <a:gd name="T37" fmla="*/ 38 h 102"/>
                  <a:gd name="T38" fmla="*/ 64 w 176"/>
                  <a:gd name="T39" fmla="*/ 3 h 102"/>
                  <a:gd name="T40" fmla="*/ 108 w 176"/>
                  <a:gd name="T41" fmla="*/ 0 h 102"/>
                  <a:gd name="T42" fmla="*/ 111 w 176"/>
                  <a:gd name="T43" fmla="*/ 35 h 102"/>
                  <a:gd name="T44" fmla="*/ 90 w 176"/>
                  <a:gd name="T45" fmla="*/ 38 h 102"/>
                  <a:gd name="T46" fmla="*/ 109 w 176"/>
                  <a:gd name="T47" fmla="*/ 65 h 102"/>
                  <a:gd name="T48" fmla="*/ 111 w 176"/>
                  <a:gd name="T49" fmla="*/ 81 h 102"/>
                  <a:gd name="T50" fmla="*/ 129 w 176"/>
                  <a:gd name="T51" fmla="*/ 68 h 102"/>
                  <a:gd name="T52" fmla="*/ 173 w 176"/>
                  <a:gd name="T53" fmla="*/ 65 h 102"/>
                  <a:gd name="T54" fmla="*/ 176 w 176"/>
                  <a:gd name="T55" fmla="*/ 99 h 102"/>
                  <a:gd name="T56" fmla="*/ 132 w 176"/>
                  <a:gd name="T57" fmla="*/ 102 h 102"/>
                  <a:gd name="T58" fmla="*/ 129 w 176"/>
                  <a:gd name="T59" fmla="*/ 86 h 102"/>
                  <a:gd name="T60" fmla="*/ 111 w 176"/>
                  <a:gd name="T61" fmla="*/ 99 h 102"/>
                  <a:gd name="T62" fmla="*/ 67 w 176"/>
                  <a:gd name="T63" fmla="*/ 102 h 102"/>
                  <a:gd name="T64" fmla="*/ 64 w 176"/>
                  <a:gd name="T65" fmla="*/ 86 h 102"/>
                  <a:gd name="T66" fmla="*/ 47 w 176"/>
                  <a:gd name="T67" fmla="*/ 99 h 102"/>
                  <a:gd name="T68" fmla="*/ 3 w 176"/>
                  <a:gd name="T69" fmla="*/ 102 h 102"/>
                  <a:gd name="T70" fmla="*/ 0 w 176"/>
                  <a:gd name="T71" fmla="*/ 68 h 102"/>
                  <a:gd name="T72" fmla="*/ 44 w 176"/>
                  <a:gd name="T73" fmla="*/ 65 h 102"/>
                  <a:gd name="T74" fmla="*/ 47 w 176"/>
                  <a:gd name="T75" fmla="*/ 81 h 102"/>
                  <a:gd name="T76" fmla="*/ 64 w 176"/>
                  <a:gd name="T77" fmla="*/ 68 h 102"/>
                  <a:gd name="T78" fmla="*/ 85 w 176"/>
                  <a:gd name="T79"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102">
                    <a:moveTo>
                      <a:pt x="169" y="98"/>
                    </a:moveTo>
                    <a:cubicBezTo>
                      <a:pt x="170" y="98"/>
                      <a:pt x="171" y="97"/>
                      <a:pt x="171" y="95"/>
                    </a:cubicBezTo>
                    <a:cubicBezTo>
                      <a:pt x="171" y="72"/>
                      <a:pt x="171" y="72"/>
                      <a:pt x="171" y="72"/>
                    </a:cubicBezTo>
                    <a:cubicBezTo>
                      <a:pt x="171" y="71"/>
                      <a:pt x="170" y="70"/>
                      <a:pt x="169" y="70"/>
                    </a:cubicBezTo>
                    <a:cubicBezTo>
                      <a:pt x="136" y="70"/>
                      <a:pt x="136" y="70"/>
                      <a:pt x="136" y="70"/>
                    </a:cubicBezTo>
                    <a:cubicBezTo>
                      <a:pt x="135" y="70"/>
                      <a:pt x="134" y="71"/>
                      <a:pt x="134" y="72"/>
                    </a:cubicBezTo>
                    <a:cubicBezTo>
                      <a:pt x="134" y="95"/>
                      <a:pt x="134" y="95"/>
                      <a:pt x="134" y="95"/>
                    </a:cubicBezTo>
                    <a:cubicBezTo>
                      <a:pt x="134" y="97"/>
                      <a:pt x="135" y="98"/>
                      <a:pt x="136" y="98"/>
                    </a:cubicBezTo>
                    <a:lnTo>
                      <a:pt x="169" y="98"/>
                    </a:lnTo>
                    <a:close/>
                    <a:moveTo>
                      <a:pt x="40" y="98"/>
                    </a:moveTo>
                    <a:cubicBezTo>
                      <a:pt x="41" y="98"/>
                      <a:pt x="42" y="97"/>
                      <a:pt x="42" y="95"/>
                    </a:cubicBezTo>
                    <a:cubicBezTo>
                      <a:pt x="42" y="72"/>
                      <a:pt x="42" y="72"/>
                      <a:pt x="42" y="72"/>
                    </a:cubicBezTo>
                    <a:cubicBezTo>
                      <a:pt x="42" y="71"/>
                      <a:pt x="41" y="70"/>
                      <a:pt x="40" y="70"/>
                    </a:cubicBezTo>
                    <a:cubicBezTo>
                      <a:pt x="7" y="70"/>
                      <a:pt x="7" y="70"/>
                      <a:pt x="7" y="70"/>
                    </a:cubicBezTo>
                    <a:cubicBezTo>
                      <a:pt x="6" y="70"/>
                      <a:pt x="5" y="71"/>
                      <a:pt x="5" y="72"/>
                    </a:cubicBezTo>
                    <a:cubicBezTo>
                      <a:pt x="5" y="95"/>
                      <a:pt x="5" y="95"/>
                      <a:pt x="5" y="95"/>
                    </a:cubicBezTo>
                    <a:cubicBezTo>
                      <a:pt x="5" y="97"/>
                      <a:pt x="6" y="98"/>
                      <a:pt x="7" y="98"/>
                    </a:cubicBezTo>
                    <a:lnTo>
                      <a:pt x="40" y="98"/>
                    </a:lnTo>
                    <a:close/>
                    <a:moveTo>
                      <a:pt x="104" y="5"/>
                    </a:moveTo>
                    <a:cubicBezTo>
                      <a:pt x="71" y="5"/>
                      <a:pt x="71" y="5"/>
                      <a:pt x="71" y="5"/>
                    </a:cubicBezTo>
                    <a:cubicBezTo>
                      <a:pt x="70" y="5"/>
                      <a:pt x="69" y="6"/>
                      <a:pt x="69" y="7"/>
                    </a:cubicBezTo>
                    <a:cubicBezTo>
                      <a:pt x="69" y="31"/>
                      <a:pt x="69" y="31"/>
                      <a:pt x="69" y="31"/>
                    </a:cubicBezTo>
                    <a:cubicBezTo>
                      <a:pt x="69" y="32"/>
                      <a:pt x="70" y="33"/>
                      <a:pt x="71" y="33"/>
                    </a:cubicBezTo>
                    <a:cubicBezTo>
                      <a:pt x="104" y="33"/>
                      <a:pt x="104" y="33"/>
                      <a:pt x="104" y="33"/>
                    </a:cubicBezTo>
                    <a:cubicBezTo>
                      <a:pt x="105" y="33"/>
                      <a:pt x="106" y="32"/>
                      <a:pt x="106" y="31"/>
                    </a:cubicBezTo>
                    <a:cubicBezTo>
                      <a:pt x="106" y="7"/>
                      <a:pt x="106" y="7"/>
                      <a:pt x="106" y="7"/>
                    </a:cubicBezTo>
                    <a:cubicBezTo>
                      <a:pt x="106" y="6"/>
                      <a:pt x="105" y="5"/>
                      <a:pt x="104" y="5"/>
                    </a:cubicBezTo>
                    <a:close/>
                    <a:moveTo>
                      <a:pt x="104" y="70"/>
                    </a:moveTo>
                    <a:cubicBezTo>
                      <a:pt x="71" y="70"/>
                      <a:pt x="71" y="70"/>
                      <a:pt x="71" y="70"/>
                    </a:cubicBezTo>
                    <a:cubicBezTo>
                      <a:pt x="70" y="70"/>
                      <a:pt x="69" y="71"/>
                      <a:pt x="69" y="72"/>
                    </a:cubicBezTo>
                    <a:cubicBezTo>
                      <a:pt x="69" y="95"/>
                      <a:pt x="69" y="95"/>
                      <a:pt x="69" y="95"/>
                    </a:cubicBezTo>
                    <a:cubicBezTo>
                      <a:pt x="69" y="97"/>
                      <a:pt x="70" y="98"/>
                      <a:pt x="71" y="98"/>
                    </a:cubicBezTo>
                    <a:cubicBezTo>
                      <a:pt x="104" y="98"/>
                      <a:pt x="104" y="98"/>
                      <a:pt x="104" y="98"/>
                    </a:cubicBezTo>
                    <a:cubicBezTo>
                      <a:pt x="105" y="98"/>
                      <a:pt x="106" y="97"/>
                      <a:pt x="106" y="95"/>
                    </a:cubicBezTo>
                    <a:cubicBezTo>
                      <a:pt x="106" y="72"/>
                      <a:pt x="106" y="72"/>
                      <a:pt x="106" y="72"/>
                    </a:cubicBezTo>
                    <a:cubicBezTo>
                      <a:pt x="106" y="71"/>
                      <a:pt x="105" y="70"/>
                      <a:pt x="104" y="70"/>
                    </a:cubicBezTo>
                    <a:close/>
                    <a:moveTo>
                      <a:pt x="85" y="38"/>
                    </a:moveTo>
                    <a:cubicBezTo>
                      <a:pt x="67" y="38"/>
                      <a:pt x="67" y="38"/>
                      <a:pt x="67" y="38"/>
                    </a:cubicBezTo>
                    <a:cubicBezTo>
                      <a:pt x="65" y="38"/>
                      <a:pt x="64" y="37"/>
                      <a:pt x="64" y="35"/>
                    </a:cubicBezTo>
                    <a:cubicBezTo>
                      <a:pt x="64" y="3"/>
                      <a:pt x="64" y="3"/>
                      <a:pt x="64" y="3"/>
                    </a:cubicBezTo>
                    <a:cubicBezTo>
                      <a:pt x="64" y="2"/>
                      <a:pt x="65" y="0"/>
                      <a:pt x="67" y="0"/>
                    </a:cubicBezTo>
                    <a:cubicBezTo>
                      <a:pt x="108" y="0"/>
                      <a:pt x="108" y="0"/>
                      <a:pt x="108" y="0"/>
                    </a:cubicBezTo>
                    <a:cubicBezTo>
                      <a:pt x="110" y="0"/>
                      <a:pt x="111" y="2"/>
                      <a:pt x="111" y="3"/>
                    </a:cubicBezTo>
                    <a:cubicBezTo>
                      <a:pt x="111" y="35"/>
                      <a:pt x="111" y="35"/>
                      <a:pt x="111" y="35"/>
                    </a:cubicBezTo>
                    <a:cubicBezTo>
                      <a:pt x="111" y="37"/>
                      <a:pt x="110" y="38"/>
                      <a:pt x="108" y="38"/>
                    </a:cubicBezTo>
                    <a:cubicBezTo>
                      <a:pt x="90" y="38"/>
                      <a:pt x="90" y="38"/>
                      <a:pt x="90" y="38"/>
                    </a:cubicBezTo>
                    <a:cubicBezTo>
                      <a:pt x="90" y="65"/>
                      <a:pt x="90" y="65"/>
                      <a:pt x="90" y="65"/>
                    </a:cubicBezTo>
                    <a:cubicBezTo>
                      <a:pt x="109" y="65"/>
                      <a:pt x="109" y="65"/>
                      <a:pt x="109" y="65"/>
                    </a:cubicBezTo>
                    <a:cubicBezTo>
                      <a:pt x="110" y="65"/>
                      <a:pt x="111" y="66"/>
                      <a:pt x="111" y="68"/>
                    </a:cubicBezTo>
                    <a:cubicBezTo>
                      <a:pt x="111" y="81"/>
                      <a:pt x="111" y="81"/>
                      <a:pt x="111" y="81"/>
                    </a:cubicBezTo>
                    <a:cubicBezTo>
                      <a:pt x="129" y="81"/>
                      <a:pt x="129" y="81"/>
                      <a:pt x="129" y="81"/>
                    </a:cubicBezTo>
                    <a:cubicBezTo>
                      <a:pt x="129" y="68"/>
                      <a:pt x="129" y="68"/>
                      <a:pt x="129" y="68"/>
                    </a:cubicBezTo>
                    <a:cubicBezTo>
                      <a:pt x="129" y="66"/>
                      <a:pt x="130" y="65"/>
                      <a:pt x="132" y="65"/>
                    </a:cubicBezTo>
                    <a:cubicBezTo>
                      <a:pt x="173" y="65"/>
                      <a:pt x="173" y="65"/>
                      <a:pt x="173" y="65"/>
                    </a:cubicBezTo>
                    <a:cubicBezTo>
                      <a:pt x="175" y="65"/>
                      <a:pt x="176" y="66"/>
                      <a:pt x="176" y="68"/>
                    </a:cubicBezTo>
                    <a:cubicBezTo>
                      <a:pt x="176" y="99"/>
                      <a:pt x="176" y="99"/>
                      <a:pt x="176" y="99"/>
                    </a:cubicBezTo>
                    <a:cubicBezTo>
                      <a:pt x="176" y="101"/>
                      <a:pt x="175" y="102"/>
                      <a:pt x="173" y="102"/>
                    </a:cubicBezTo>
                    <a:cubicBezTo>
                      <a:pt x="132" y="102"/>
                      <a:pt x="132" y="102"/>
                      <a:pt x="132" y="102"/>
                    </a:cubicBezTo>
                    <a:cubicBezTo>
                      <a:pt x="130" y="102"/>
                      <a:pt x="129" y="101"/>
                      <a:pt x="129" y="99"/>
                    </a:cubicBezTo>
                    <a:cubicBezTo>
                      <a:pt x="129" y="86"/>
                      <a:pt x="129" y="86"/>
                      <a:pt x="129" y="86"/>
                    </a:cubicBezTo>
                    <a:cubicBezTo>
                      <a:pt x="111" y="86"/>
                      <a:pt x="111" y="86"/>
                      <a:pt x="111" y="86"/>
                    </a:cubicBezTo>
                    <a:cubicBezTo>
                      <a:pt x="111" y="99"/>
                      <a:pt x="111" y="99"/>
                      <a:pt x="111" y="99"/>
                    </a:cubicBezTo>
                    <a:cubicBezTo>
                      <a:pt x="111" y="101"/>
                      <a:pt x="110" y="102"/>
                      <a:pt x="109" y="102"/>
                    </a:cubicBezTo>
                    <a:cubicBezTo>
                      <a:pt x="67" y="102"/>
                      <a:pt x="67" y="102"/>
                      <a:pt x="67" y="102"/>
                    </a:cubicBezTo>
                    <a:cubicBezTo>
                      <a:pt x="65" y="102"/>
                      <a:pt x="64" y="101"/>
                      <a:pt x="64" y="99"/>
                    </a:cubicBezTo>
                    <a:cubicBezTo>
                      <a:pt x="64" y="86"/>
                      <a:pt x="64" y="86"/>
                      <a:pt x="64" y="86"/>
                    </a:cubicBezTo>
                    <a:cubicBezTo>
                      <a:pt x="47" y="86"/>
                      <a:pt x="47" y="86"/>
                      <a:pt x="47" y="86"/>
                    </a:cubicBezTo>
                    <a:cubicBezTo>
                      <a:pt x="47" y="99"/>
                      <a:pt x="47" y="99"/>
                      <a:pt x="47" y="99"/>
                    </a:cubicBezTo>
                    <a:cubicBezTo>
                      <a:pt x="47" y="101"/>
                      <a:pt x="46" y="102"/>
                      <a:pt x="44" y="102"/>
                    </a:cubicBezTo>
                    <a:cubicBezTo>
                      <a:pt x="3" y="102"/>
                      <a:pt x="3" y="102"/>
                      <a:pt x="3" y="102"/>
                    </a:cubicBezTo>
                    <a:cubicBezTo>
                      <a:pt x="1" y="102"/>
                      <a:pt x="0" y="101"/>
                      <a:pt x="0" y="99"/>
                    </a:cubicBezTo>
                    <a:cubicBezTo>
                      <a:pt x="0" y="68"/>
                      <a:pt x="0" y="68"/>
                      <a:pt x="0" y="68"/>
                    </a:cubicBezTo>
                    <a:cubicBezTo>
                      <a:pt x="0" y="66"/>
                      <a:pt x="1" y="65"/>
                      <a:pt x="3" y="65"/>
                    </a:cubicBezTo>
                    <a:cubicBezTo>
                      <a:pt x="44" y="65"/>
                      <a:pt x="44" y="65"/>
                      <a:pt x="44" y="65"/>
                    </a:cubicBezTo>
                    <a:cubicBezTo>
                      <a:pt x="46" y="65"/>
                      <a:pt x="47" y="66"/>
                      <a:pt x="47" y="68"/>
                    </a:cubicBezTo>
                    <a:cubicBezTo>
                      <a:pt x="47" y="81"/>
                      <a:pt x="47" y="81"/>
                      <a:pt x="47" y="81"/>
                    </a:cubicBezTo>
                    <a:cubicBezTo>
                      <a:pt x="64" y="81"/>
                      <a:pt x="64" y="81"/>
                      <a:pt x="64" y="81"/>
                    </a:cubicBezTo>
                    <a:cubicBezTo>
                      <a:pt x="64" y="68"/>
                      <a:pt x="64" y="68"/>
                      <a:pt x="64" y="68"/>
                    </a:cubicBezTo>
                    <a:cubicBezTo>
                      <a:pt x="64" y="66"/>
                      <a:pt x="65" y="65"/>
                      <a:pt x="67" y="65"/>
                    </a:cubicBezTo>
                    <a:cubicBezTo>
                      <a:pt x="85" y="65"/>
                      <a:pt x="85" y="65"/>
                      <a:pt x="85" y="65"/>
                    </a:cubicBezTo>
                    <a:lnTo>
                      <a:pt x="85"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US" sz="1350">
                  <a:solidFill>
                    <a:srgbClr val="182642"/>
                  </a:solidFill>
                  <a:latin typeface="Calibri Light"/>
                </a:endParaRPr>
              </a:p>
            </p:txBody>
          </p:sp>
          <p:sp>
            <p:nvSpPr>
              <p:cNvPr id="58" name="Rectangle 10"/>
              <p:cNvSpPr>
                <a:spLocks noChangeArrowheads="1"/>
              </p:cNvSpPr>
              <p:nvPr/>
            </p:nvSpPr>
            <p:spPr bwMode="auto">
              <a:xfrm>
                <a:off x="4254" y="1664"/>
                <a:ext cx="138" cy="2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endParaRPr lang="en-US" sz="1350">
                  <a:solidFill>
                    <a:srgbClr val="182642"/>
                  </a:solidFill>
                  <a:latin typeface="Calibri Light"/>
                </a:endParaRPr>
              </a:p>
            </p:txBody>
          </p:sp>
          <p:sp>
            <p:nvSpPr>
              <p:cNvPr id="59" name="Freeform 11"/>
              <p:cNvSpPr>
                <a:spLocks/>
              </p:cNvSpPr>
              <p:nvPr/>
            </p:nvSpPr>
            <p:spPr bwMode="auto">
              <a:xfrm>
                <a:off x="4219" y="1696"/>
                <a:ext cx="208" cy="37"/>
              </a:xfrm>
              <a:custGeom>
                <a:avLst/>
                <a:gdLst>
                  <a:gd name="T0" fmla="*/ 85 w 100"/>
                  <a:gd name="T1" fmla="*/ 18 h 18"/>
                  <a:gd name="T2" fmla="*/ 15 w 100"/>
                  <a:gd name="T3" fmla="*/ 18 h 18"/>
                  <a:gd name="T4" fmla="*/ 0 w 100"/>
                  <a:gd name="T5" fmla="*/ 8 h 18"/>
                  <a:gd name="T6" fmla="*/ 0 w 100"/>
                  <a:gd name="T7" fmla="*/ 0 h 18"/>
                  <a:gd name="T8" fmla="*/ 100 w 100"/>
                  <a:gd name="T9" fmla="*/ 0 h 18"/>
                  <a:gd name="T10" fmla="*/ 100 w 100"/>
                  <a:gd name="T11" fmla="*/ 8 h 18"/>
                  <a:gd name="T12" fmla="*/ 85 w 100"/>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00" h="18">
                    <a:moveTo>
                      <a:pt x="85" y="18"/>
                    </a:moveTo>
                    <a:cubicBezTo>
                      <a:pt x="15" y="18"/>
                      <a:pt x="15" y="18"/>
                      <a:pt x="15" y="18"/>
                    </a:cubicBezTo>
                    <a:cubicBezTo>
                      <a:pt x="7" y="18"/>
                      <a:pt x="0" y="13"/>
                      <a:pt x="0" y="8"/>
                    </a:cubicBezTo>
                    <a:cubicBezTo>
                      <a:pt x="0" y="0"/>
                      <a:pt x="0" y="0"/>
                      <a:pt x="0" y="0"/>
                    </a:cubicBezTo>
                    <a:cubicBezTo>
                      <a:pt x="100" y="0"/>
                      <a:pt x="100" y="0"/>
                      <a:pt x="100" y="0"/>
                    </a:cubicBezTo>
                    <a:cubicBezTo>
                      <a:pt x="100" y="8"/>
                      <a:pt x="100" y="8"/>
                      <a:pt x="100" y="8"/>
                    </a:cubicBezTo>
                    <a:cubicBezTo>
                      <a:pt x="100" y="13"/>
                      <a:pt x="93" y="18"/>
                      <a:pt x="85"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US" sz="1350">
                  <a:solidFill>
                    <a:srgbClr val="182642"/>
                  </a:solidFill>
                  <a:latin typeface="Calibri Light"/>
                </a:endParaRPr>
              </a:p>
            </p:txBody>
          </p:sp>
          <p:sp>
            <p:nvSpPr>
              <p:cNvPr id="60" name="Freeform 12"/>
              <p:cNvSpPr>
                <a:spLocks noEditPoints="1"/>
              </p:cNvSpPr>
              <p:nvPr/>
            </p:nvSpPr>
            <p:spPr bwMode="auto">
              <a:xfrm>
                <a:off x="4098" y="1290"/>
                <a:ext cx="450" cy="364"/>
              </a:xfrm>
              <a:custGeom>
                <a:avLst/>
                <a:gdLst>
                  <a:gd name="T0" fmla="*/ 117 w 216"/>
                  <a:gd name="T1" fmla="*/ 168 h 175"/>
                  <a:gd name="T2" fmla="*/ 122 w 216"/>
                  <a:gd name="T3" fmla="*/ 163 h 175"/>
                  <a:gd name="T4" fmla="*/ 117 w 216"/>
                  <a:gd name="T5" fmla="*/ 158 h 175"/>
                  <a:gd name="T6" fmla="*/ 99 w 216"/>
                  <a:gd name="T7" fmla="*/ 158 h 175"/>
                  <a:gd name="T8" fmla="*/ 95 w 216"/>
                  <a:gd name="T9" fmla="*/ 160 h 175"/>
                  <a:gd name="T10" fmla="*/ 94 w 216"/>
                  <a:gd name="T11" fmla="*/ 163 h 175"/>
                  <a:gd name="T12" fmla="*/ 99 w 216"/>
                  <a:gd name="T13" fmla="*/ 168 h 175"/>
                  <a:gd name="T14" fmla="*/ 117 w 216"/>
                  <a:gd name="T15" fmla="*/ 168 h 175"/>
                  <a:gd name="T16" fmla="*/ 0 w 216"/>
                  <a:gd name="T17" fmla="*/ 0 h 175"/>
                  <a:gd name="T18" fmla="*/ 216 w 216"/>
                  <a:gd name="T19" fmla="*/ 0 h 175"/>
                  <a:gd name="T20" fmla="*/ 216 w 216"/>
                  <a:gd name="T21" fmla="*/ 175 h 175"/>
                  <a:gd name="T22" fmla="*/ 0 w 216"/>
                  <a:gd name="T23" fmla="*/ 175 h 175"/>
                  <a:gd name="T24" fmla="*/ 0 w 216"/>
                  <a:gd name="T25" fmla="*/ 0 h 175"/>
                  <a:gd name="T26" fmla="*/ 208 w 216"/>
                  <a:gd name="T27" fmla="*/ 8 h 175"/>
                  <a:gd name="T28" fmla="*/ 8 w 216"/>
                  <a:gd name="T29" fmla="*/ 8 h 175"/>
                  <a:gd name="T30" fmla="*/ 8 w 216"/>
                  <a:gd name="T31" fmla="*/ 150 h 175"/>
                  <a:gd name="T32" fmla="*/ 208 w 216"/>
                  <a:gd name="T33" fmla="*/ 150 h 175"/>
                  <a:gd name="T34" fmla="*/ 208 w 216"/>
                  <a:gd name="T35" fmla="*/ 8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175">
                    <a:moveTo>
                      <a:pt x="117" y="168"/>
                    </a:moveTo>
                    <a:cubicBezTo>
                      <a:pt x="120" y="168"/>
                      <a:pt x="122" y="166"/>
                      <a:pt x="122" y="163"/>
                    </a:cubicBezTo>
                    <a:cubicBezTo>
                      <a:pt x="122" y="161"/>
                      <a:pt x="120" y="158"/>
                      <a:pt x="117" y="158"/>
                    </a:cubicBezTo>
                    <a:cubicBezTo>
                      <a:pt x="99" y="158"/>
                      <a:pt x="99" y="158"/>
                      <a:pt x="99" y="158"/>
                    </a:cubicBezTo>
                    <a:cubicBezTo>
                      <a:pt x="97" y="158"/>
                      <a:pt x="96" y="159"/>
                      <a:pt x="95" y="160"/>
                    </a:cubicBezTo>
                    <a:cubicBezTo>
                      <a:pt x="94" y="161"/>
                      <a:pt x="94" y="162"/>
                      <a:pt x="94" y="163"/>
                    </a:cubicBezTo>
                    <a:cubicBezTo>
                      <a:pt x="94" y="166"/>
                      <a:pt x="96" y="168"/>
                      <a:pt x="99" y="168"/>
                    </a:cubicBezTo>
                    <a:lnTo>
                      <a:pt x="117" y="168"/>
                    </a:lnTo>
                    <a:close/>
                    <a:moveTo>
                      <a:pt x="0" y="0"/>
                    </a:moveTo>
                    <a:cubicBezTo>
                      <a:pt x="216" y="0"/>
                      <a:pt x="216" y="0"/>
                      <a:pt x="216" y="0"/>
                    </a:cubicBezTo>
                    <a:cubicBezTo>
                      <a:pt x="216" y="175"/>
                      <a:pt x="216" y="175"/>
                      <a:pt x="216" y="175"/>
                    </a:cubicBezTo>
                    <a:cubicBezTo>
                      <a:pt x="0" y="175"/>
                      <a:pt x="0" y="175"/>
                      <a:pt x="0" y="175"/>
                    </a:cubicBezTo>
                    <a:lnTo>
                      <a:pt x="0" y="0"/>
                    </a:lnTo>
                    <a:close/>
                    <a:moveTo>
                      <a:pt x="208" y="8"/>
                    </a:moveTo>
                    <a:cubicBezTo>
                      <a:pt x="8" y="8"/>
                      <a:pt x="8" y="8"/>
                      <a:pt x="8" y="8"/>
                    </a:cubicBezTo>
                    <a:cubicBezTo>
                      <a:pt x="8" y="150"/>
                      <a:pt x="8" y="150"/>
                      <a:pt x="8" y="150"/>
                    </a:cubicBezTo>
                    <a:cubicBezTo>
                      <a:pt x="208" y="150"/>
                      <a:pt x="208" y="150"/>
                      <a:pt x="208" y="150"/>
                    </a:cubicBezTo>
                    <a:lnTo>
                      <a:pt x="2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US" sz="1350">
                  <a:solidFill>
                    <a:srgbClr val="182642"/>
                  </a:solidFill>
                  <a:latin typeface="Calibri Light"/>
                </a:endParaRPr>
              </a:p>
            </p:txBody>
          </p:sp>
        </p:grpSp>
      </p:grpSp>
      <p:grpSp>
        <p:nvGrpSpPr>
          <p:cNvPr id="61" name="Group 60"/>
          <p:cNvGrpSpPr/>
          <p:nvPr/>
        </p:nvGrpSpPr>
        <p:grpSpPr>
          <a:xfrm>
            <a:off x="6382969" y="4720387"/>
            <a:ext cx="587828" cy="587828"/>
            <a:chOff x="8728338" y="4686392"/>
            <a:chExt cx="783771" cy="783771"/>
          </a:xfrm>
        </p:grpSpPr>
        <p:sp>
          <p:nvSpPr>
            <p:cNvPr id="62" name="Oval 61"/>
            <p:cNvSpPr/>
            <p:nvPr/>
          </p:nvSpPr>
          <p:spPr>
            <a:xfrm>
              <a:off x="8728338" y="4686392"/>
              <a:ext cx="783771" cy="78377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Light"/>
              </a:endParaRPr>
            </a:p>
          </p:txBody>
        </p:sp>
        <p:sp>
          <p:nvSpPr>
            <p:cNvPr id="63" name="Freeform 35"/>
            <p:cNvSpPr>
              <a:spLocks noEditPoints="1"/>
            </p:cNvSpPr>
            <p:nvPr/>
          </p:nvSpPr>
          <p:spPr bwMode="auto">
            <a:xfrm>
              <a:off x="8879507" y="4822125"/>
              <a:ext cx="495883" cy="456766"/>
            </a:xfrm>
            <a:custGeom>
              <a:avLst/>
              <a:gdLst>
                <a:gd name="T0" fmla="*/ 150 w 399"/>
                <a:gd name="T1" fmla="*/ 249 h 367"/>
                <a:gd name="T2" fmla="*/ 229 w 399"/>
                <a:gd name="T3" fmla="*/ 264 h 367"/>
                <a:gd name="T4" fmla="*/ 395 w 399"/>
                <a:gd name="T5" fmla="*/ 151 h 367"/>
                <a:gd name="T6" fmla="*/ 399 w 399"/>
                <a:gd name="T7" fmla="*/ 356 h 367"/>
                <a:gd name="T8" fmla="*/ 395 w 399"/>
                <a:gd name="T9" fmla="*/ 151 h 367"/>
                <a:gd name="T10" fmla="*/ 6 w 399"/>
                <a:gd name="T11" fmla="*/ 143 h 367"/>
                <a:gd name="T12" fmla="*/ 67 w 399"/>
                <a:gd name="T13" fmla="*/ 188 h 367"/>
                <a:gd name="T14" fmla="*/ 78 w 399"/>
                <a:gd name="T15" fmla="*/ 63 h 367"/>
                <a:gd name="T16" fmla="*/ 310 w 399"/>
                <a:gd name="T17" fmla="*/ 52 h 367"/>
                <a:gd name="T18" fmla="*/ 320 w 399"/>
                <a:gd name="T19" fmla="*/ 197 h 367"/>
                <a:gd name="T20" fmla="*/ 326 w 399"/>
                <a:gd name="T21" fmla="*/ 192 h 367"/>
                <a:gd name="T22" fmla="*/ 394 w 399"/>
                <a:gd name="T23" fmla="*/ 142 h 367"/>
                <a:gd name="T24" fmla="*/ 395 w 399"/>
                <a:gd name="T25" fmla="*/ 141 h 367"/>
                <a:gd name="T26" fmla="*/ 394 w 399"/>
                <a:gd name="T27" fmla="*/ 140 h 367"/>
                <a:gd name="T28" fmla="*/ 331 w 399"/>
                <a:gd name="T29" fmla="*/ 95 h 367"/>
                <a:gd name="T30" fmla="*/ 310 w 399"/>
                <a:gd name="T31" fmla="*/ 41 h 367"/>
                <a:gd name="T32" fmla="*/ 207 w 399"/>
                <a:gd name="T33" fmla="*/ 3 h 367"/>
                <a:gd name="T34" fmla="*/ 192 w 399"/>
                <a:gd name="T35" fmla="*/ 3 h 367"/>
                <a:gd name="T36" fmla="*/ 89 w 399"/>
                <a:gd name="T37" fmla="*/ 41 h 367"/>
                <a:gd name="T38" fmla="*/ 67 w 399"/>
                <a:gd name="T39" fmla="*/ 95 h 367"/>
                <a:gd name="T40" fmla="*/ 5 w 399"/>
                <a:gd name="T41" fmla="*/ 140 h 367"/>
                <a:gd name="T42" fmla="*/ 3 w 399"/>
                <a:gd name="T43" fmla="*/ 141 h 367"/>
                <a:gd name="T44" fmla="*/ 5 w 399"/>
                <a:gd name="T45" fmla="*/ 142 h 367"/>
                <a:gd name="T46" fmla="*/ 110 w 399"/>
                <a:gd name="T47" fmla="*/ 169 h 367"/>
                <a:gd name="T48" fmla="*/ 288 w 399"/>
                <a:gd name="T49" fmla="*/ 183 h 367"/>
                <a:gd name="T50" fmla="*/ 288 w 399"/>
                <a:gd name="T51" fmla="*/ 220 h 367"/>
                <a:gd name="T52" fmla="*/ 110 w 399"/>
                <a:gd name="T53" fmla="*/ 209 h 367"/>
                <a:gd name="T54" fmla="*/ 115 w 399"/>
                <a:gd name="T55" fmla="*/ 224 h 367"/>
                <a:gd name="T56" fmla="*/ 288 w 399"/>
                <a:gd name="T57" fmla="*/ 220 h 367"/>
                <a:gd name="T58" fmla="*/ 199 w 399"/>
                <a:gd name="T59" fmla="*/ 300 h 367"/>
                <a:gd name="T60" fmla="*/ 144 w 399"/>
                <a:gd name="T61" fmla="*/ 260 h 367"/>
                <a:gd name="T62" fmla="*/ 9 w 399"/>
                <a:gd name="T63" fmla="*/ 367 h 367"/>
                <a:gd name="T64" fmla="*/ 395 w 399"/>
                <a:gd name="T65" fmla="*/ 365 h 367"/>
                <a:gd name="T66" fmla="*/ 208 w 399"/>
                <a:gd name="T67" fmla="*/ 297 h 367"/>
                <a:gd name="T68" fmla="*/ 0 w 399"/>
                <a:gd name="T69" fmla="*/ 149 h 367"/>
                <a:gd name="T70" fmla="*/ 136 w 399"/>
                <a:gd name="T71" fmla="*/ 254 h 367"/>
                <a:gd name="T72" fmla="*/ 288 w 399"/>
                <a:gd name="T73" fmla="*/ 129 h 367"/>
                <a:gd name="T74" fmla="*/ 110 w 399"/>
                <a:gd name="T75" fmla="*/ 143 h 367"/>
                <a:gd name="T76" fmla="*/ 288 w 399"/>
                <a:gd name="T77" fmla="*/ 129 h 367"/>
                <a:gd name="T78" fmla="*/ 110 w 399"/>
                <a:gd name="T79" fmla="*/ 88 h 367"/>
                <a:gd name="T80" fmla="*/ 288 w 399"/>
                <a:gd name="T81" fmla="*/ 10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99" h="367">
                  <a:moveTo>
                    <a:pt x="169" y="264"/>
                  </a:moveTo>
                  <a:cubicBezTo>
                    <a:pt x="150" y="249"/>
                    <a:pt x="150" y="249"/>
                    <a:pt x="150" y="249"/>
                  </a:cubicBezTo>
                  <a:cubicBezTo>
                    <a:pt x="248" y="249"/>
                    <a:pt x="248" y="249"/>
                    <a:pt x="248" y="249"/>
                  </a:cubicBezTo>
                  <a:cubicBezTo>
                    <a:pt x="229" y="264"/>
                    <a:pt x="229" y="264"/>
                    <a:pt x="229" y="264"/>
                  </a:cubicBezTo>
                  <a:lnTo>
                    <a:pt x="169" y="264"/>
                  </a:lnTo>
                  <a:close/>
                  <a:moveTo>
                    <a:pt x="395" y="151"/>
                  </a:moveTo>
                  <a:cubicBezTo>
                    <a:pt x="263" y="254"/>
                    <a:pt x="263" y="254"/>
                    <a:pt x="263" y="254"/>
                  </a:cubicBezTo>
                  <a:cubicBezTo>
                    <a:pt x="399" y="356"/>
                    <a:pt x="399" y="356"/>
                    <a:pt x="399" y="356"/>
                  </a:cubicBezTo>
                  <a:cubicBezTo>
                    <a:pt x="399" y="149"/>
                    <a:pt x="399" y="149"/>
                    <a:pt x="399" y="149"/>
                  </a:cubicBezTo>
                  <a:cubicBezTo>
                    <a:pt x="397" y="150"/>
                    <a:pt x="396" y="151"/>
                    <a:pt x="395" y="151"/>
                  </a:cubicBezTo>
                  <a:close/>
                  <a:moveTo>
                    <a:pt x="5" y="142"/>
                  </a:moveTo>
                  <a:cubicBezTo>
                    <a:pt x="6" y="143"/>
                    <a:pt x="6" y="143"/>
                    <a:pt x="6" y="143"/>
                  </a:cubicBezTo>
                  <a:cubicBezTo>
                    <a:pt x="67" y="188"/>
                    <a:pt x="67" y="188"/>
                    <a:pt x="67" y="188"/>
                  </a:cubicBezTo>
                  <a:cubicBezTo>
                    <a:pt x="67" y="188"/>
                    <a:pt x="67" y="188"/>
                    <a:pt x="67" y="188"/>
                  </a:cubicBezTo>
                  <a:cubicBezTo>
                    <a:pt x="78" y="197"/>
                    <a:pt x="78" y="197"/>
                    <a:pt x="78" y="197"/>
                  </a:cubicBezTo>
                  <a:cubicBezTo>
                    <a:pt x="78" y="63"/>
                    <a:pt x="78" y="63"/>
                    <a:pt x="78" y="63"/>
                  </a:cubicBezTo>
                  <a:cubicBezTo>
                    <a:pt x="78" y="57"/>
                    <a:pt x="83" y="52"/>
                    <a:pt x="89" y="52"/>
                  </a:cubicBezTo>
                  <a:cubicBezTo>
                    <a:pt x="310" y="52"/>
                    <a:pt x="310" y="52"/>
                    <a:pt x="310" y="52"/>
                  </a:cubicBezTo>
                  <a:cubicBezTo>
                    <a:pt x="315" y="52"/>
                    <a:pt x="320" y="57"/>
                    <a:pt x="320" y="63"/>
                  </a:cubicBezTo>
                  <a:cubicBezTo>
                    <a:pt x="320" y="197"/>
                    <a:pt x="320" y="197"/>
                    <a:pt x="320" y="197"/>
                  </a:cubicBezTo>
                  <a:cubicBezTo>
                    <a:pt x="326" y="192"/>
                    <a:pt x="326" y="192"/>
                    <a:pt x="326" y="192"/>
                  </a:cubicBezTo>
                  <a:cubicBezTo>
                    <a:pt x="326" y="192"/>
                    <a:pt x="326" y="192"/>
                    <a:pt x="326" y="192"/>
                  </a:cubicBezTo>
                  <a:cubicBezTo>
                    <a:pt x="391" y="144"/>
                    <a:pt x="391" y="144"/>
                    <a:pt x="391" y="144"/>
                  </a:cubicBezTo>
                  <a:cubicBezTo>
                    <a:pt x="392" y="144"/>
                    <a:pt x="393" y="143"/>
                    <a:pt x="394" y="142"/>
                  </a:cubicBezTo>
                  <a:cubicBezTo>
                    <a:pt x="394" y="142"/>
                    <a:pt x="395" y="142"/>
                    <a:pt x="395" y="141"/>
                  </a:cubicBezTo>
                  <a:cubicBezTo>
                    <a:pt x="395" y="141"/>
                    <a:pt x="395" y="141"/>
                    <a:pt x="395" y="141"/>
                  </a:cubicBezTo>
                  <a:cubicBezTo>
                    <a:pt x="395" y="141"/>
                    <a:pt x="395" y="141"/>
                    <a:pt x="395" y="141"/>
                  </a:cubicBezTo>
                  <a:cubicBezTo>
                    <a:pt x="395" y="141"/>
                    <a:pt x="394" y="141"/>
                    <a:pt x="394" y="140"/>
                  </a:cubicBezTo>
                  <a:cubicBezTo>
                    <a:pt x="393" y="140"/>
                    <a:pt x="392" y="139"/>
                    <a:pt x="391" y="138"/>
                  </a:cubicBezTo>
                  <a:cubicBezTo>
                    <a:pt x="331" y="95"/>
                    <a:pt x="331" y="95"/>
                    <a:pt x="331" y="95"/>
                  </a:cubicBezTo>
                  <a:cubicBezTo>
                    <a:pt x="331" y="63"/>
                    <a:pt x="331" y="63"/>
                    <a:pt x="331" y="63"/>
                  </a:cubicBezTo>
                  <a:cubicBezTo>
                    <a:pt x="331" y="51"/>
                    <a:pt x="322" y="41"/>
                    <a:pt x="310" y="41"/>
                  </a:cubicBezTo>
                  <a:cubicBezTo>
                    <a:pt x="259" y="41"/>
                    <a:pt x="259" y="41"/>
                    <a:pt x="259" y="41"/>
                  </a:cubicBezTo>
                  <a:cubicBezTo>
                    <a:pt x="207" y="3"/>
                    <a:pt x="207" y="3"/>
                    <a:pt x="207" y="3"/>
                  </a:cubicBezTo>
                  <a:cubicBezTo>
                    <a:pt x="205" y="1"/>
                    <a:pt x="202" y="0"/>
                    <a:pt x="199" y="0"/>
                  </a:cubicBezTo>
                  <a:cubicBezTo>
                    <a:pt x="196" y="0"/>
                    <a:pt x="194" y="1"/>
                    <a:pt x="192" y="3"/>
                  </a:cubicBezTo>
                  <a:cubicBezTo>
                    <a:pt x="140" y="41"/>
                    <a:pt x="140" y="41"/>
                    <a:pt x="140" y="41"/>
                  </a:cubicBezTo>
                  <a:cubicBezTo>
                    <a:pt x="89" y="41"/>
                    <a:pt x="89" y="41"/>
                    <a:pt x="89" y="41"/>
                  </a:cubicBezTo>
                  <a:cubicBezTo>
                    <a:pt x="77" y="41"/>
                    <a:pt x="67" y="51"/>
                    <a:pt x="67" y="63"/>
                  </a:cubicBezTo>
                  <a:cubicBezTo>
                    <a:pt x="67" y="95"/>
                    <a:pt x="67" y="95"/>
                    <a:pt x="67" y="95"/>
                  </a:cubicBezTo>
                  <a:cubicBezTo>
                    <a:pt x="6" y="140"/>
                    <a:pt x="6" y="140"/>
                    <a:pt x="6" y="140"/>
                  </a:cubicBezTo>
                  <a:cubicBezTo>
                    <a:pt x="5" y="140"/>
                    <a:pt x="5" y="140"/>
                    <a:pt x="5" y="140"/>
                  </a:cubicBezTo>
                  <a:cubicBezTo>
                    <a:pt x="4" y="141"/>
                    <a:pt x="4" y="141"/>
                    <a:pt x="3" y="141"/>
                  </a:cubicBezTo>
                  <a:cubicBezTo>
                    <a:pt x="3" y="141"/>
                    <a:pt x="3" y="141"/>
                    <a:pt x="3" y="141"/>
                  </a:cubicBezTo>
                  <a:cubicBezTo>
                    <a:pt x="3" y="141"/>
                    <a:pt x="3" y="141"/>
                    <a:pt x="3" y="141"/>
                  </a:cubicBezTo>
                  <a:cubicBezTo>
                    <a:pt x="4" y="142"/>
                    <a:pt x="4" y="142"/>
                    <a:pt x="5" y="142"/>
                  </a:cubicBezTo>
                  <a:close/>
                  <a:moveTo>
                    <a:pt x="288" y="169"/>
                  </a:moveTo>
                  <a:cubicBezTo>
                    <a:pt x="110" y="169"/>
                    <a:pt x="110" y="169"/>
                    <a:pt x="110" y="169"/>
                  </a:cubicBezTo>
                  <a:cubicBezTo>
                    <a:pt x="110" y="183"/>
                    <a:pt x="110" y="183"/>
                    <a:pt x="110" y="183"/>
                  </a:cubicBezTo>
                  <a:cubicBezTo>
                    <a:pt x="288" y="183"/>
                    <a:pt x="288" y="183"/>
                    <a:pt x="288" y="183"/>
                  </a:cubicBezTo>
                  <a:lnTo>
                    <a:pt x="288" y="169"/>
                  </a:lnTo>
                  <a:close/>
                  <a:moveTo>
                    <a:pt x="288" y="220"/>
                  </a:moveTo>
                  <a:cubicBezTo>
                    <a:pt x="288" y="209"/>
                    <a:pt x="288" y="209"/>
                    <a:pt x="288" y="209"/>
                  </a:cubicBezTo>
                  <a:cubicBezTo>
                    <a:pt x="110" y="209"/>
                    <a:pt x="110" y="209"/>
                    <a:pt x="110" y="209"/>
                  </a:cubicBezTo>
                  <a:cubicBezTo>
                    <a:pt x="110" y="220"/>
                    <a:pt x="110" y="220"/>
                    <a:pt x="110" y="220"/>
                  </a:cubicBezTo>
                  <a:cubicBezTo>
                    <a:pt x="115" y="224"/>
                    <a:pt x="115" y="224"/>
                    <a:pt x="115" y="224"/>
                  </a:cubicBezTo>
                  <a:cubicBezTo>
                    <a:pt x="283" y="224"/>
                    <a:pt x="283" y="224"/>
                    <a:pt x="283" y="224"/>
                  </a:cubicBezTo>
                  <a:lnTo>
                    <a:pt x="288" y="220"/>
                  </a:lnTo>
                  <a:close/>
                  <a:moveTo>
                    <a:pt x="208" y="297"/>
                  </a:moveTo>
                  <a:cubicBezTo>
                    <a:pt x="205" y="299"/>
                    <a:pt x="202" y="300"/>
                    <a:pt x="199" y="300"/>
                  </a:cubicBezTo>
                  <a:cubicBezTo>
                    <a:pt x="196" y="300"/>
                    <a:pt x="193" y="299"/>
                    <a:pt x="191" y="297"/>
                  </a:cubicBezTo>
                  <a:cubicBezTo>
                    <a:pt x="144" y="260"/>
                    <a:pt x="144" y="260"/>
                    <a:pt x="144" y="260"/>
                  </a:cubicBezTo>
                  <a:cubicBezTo>
                    <a:pt x="3" y="365"/>
                    <a:pt x="3" y="365"/>
                    <a:pt x="3" y="365"/>
                  </a:cubicBezTo>
                  <a:cubicBezTo>
                    <a:pt x="5" y="366"/>
                    <a:pt x="7" y="367"/>
                    <a:pt x="9" y="367"/>
                  </a:cubicBezTo>
                  <a:cubicBezTo>
                    <a:pt x="389" y="367"/>
                    <a:pt x="389" y="367"/>
                    <a:pt x="389" y="367"/>
                  </a:cubicBezTo>
                  <a:cubicBezTo>
                    <a:pt x="391" y="367"/>
                    <a:pt x="393" y="366"/>
                    <a:pt x="395" y="365"/>
                  </a:cubicBezTo>
                  <a:cubicBezTo>
                    <a:pt x="255" y="260"/>
                    <a:pt x="255" y="260"/>
                    <a:pt x="255" y="260"/>
                  </a:cubicBezTo>
                  <a:lnTo>
                    <a:pt x="208" y="297"/>
                  </a:lnTo>
                  <a:close/>
                  <a:moveTo>
                    <a:pt x="3" y="151"/>
                  </a:moveTo>
                  <a:cubicBezTo>
                    <a:pt x="2" y="151"/>
                    <a:pt x="1" y="150"/>
                    <a:pt x="0" y="149"/>
                  </a:cubicBezTo>
                  <a:cubicBezTo>
                    <a:pt x="0" y="356"/>
                    <a:pt x="0" y="356"/>
                    <a:pt x="0" y="356"/>
                  </a:cubicBezTo>
                  <a:cubicBezTo>
                    <a:pt x="136" y="254"/>
                    <a:pt x="136" y="254"/>
                    <a:pt x="136" y="254"/>
                  </a:cubicBezTo>
                  <a:lnTo>
                    <a:pt x="3" y="151"/>
                  </a:lnTo>
                  <a:close/>
                  <a:moveTo>
                    <a:pt x="288" y="129"/>
                  </a:moveTo>
                  <a:cubicBezTo>
                    <a:pt x="110" y="129"/>
                    <a:pt x="110" y="129"/>
                    <a:pt x="110" y="129"/>
                  </a:cubicBezTo>
                  <a:cubicBezTo>
                    <a:pt x="110" y="143"/>
                    <a:pt x="110" y="143"/>
                    <a:pt x="110" y="143"/>
                  </a:cubicBezTo>
                  <a:cubicBezTo>
                    <a:pt x="288" y="143"/>
                    <a:pt x="288" y="143"/>
                    <a:pt x="288" y="143"/>
                  </a:cubicBezTo>
                  <a:lnTo>
                    <a:pt x="288" y="129"/>
                  </a:lnTo>
                  <a:close/>
                  <a:moveTo>
                    <a:pt x="288" y="88"/>
                  </a:moveTo>
                  <a:cubicBezTo>
                    <a:pt x="110" y="88"/>
                    <a:pt x="110" y="88"/>
                    <a:pt x="110" y="88"/>
                  </a:cubicBezTo>
                  <a:cubicBezTo>
                    <a:pt x="110" y="102"/>
                    <a:pt x="110" y="102"/>
                    <a:pt x="110" y="102"/>
                  </a:cubicBezTo>
                  <a:cubicBezTo>
                    <a:pt x="288" y="102"/>
                    <a:pt x="288" y="102"/>
                    <a:pt x="288" y="102"/>
                  </a:cubicBezTo>
                  <a:lnTo>
                    <a:pt x="288" y="88"/>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pPr defTabSz="685800"/>
              <a:endParaRPr lang="en-US" sz="1350">
                <a:solidFill>
                  <a:srgbClr val="182642"/>
                </a:solidFill>
                <a:latin typeface="Calibri Light"/>
              </a:endParaRPr>
            </a:p>
          </p:txBody>
        </p:sp>
      </p:grpSp>
      <p:grpSp>
        <p:nvGrpSpPr>
          <p:cNvPr id="64" name="Group 63"/>
          <p:cNvGrpSpPr/>
          <p:nvPr/>
        </p:nvGrpSpPr>
        <p:grpSpPr>
          <a:xfrm>
            <a:off x="5788480" y="5206521"/>
            <a:ext cx="587828" cy="587828"/>
            <a:chOff x="7935686" y="5334570"/>
            <a:chExt cx="783771" cy="783771"/>
          </a:xfrm>
        </p:grpSpPr>
        <p:sp>
          <p:nvSpPr>
            <p:cNvPr id="65" name="Oval 64"/>
            <p:cNvSpPr/>
            <p:nvPr/>
          </p:nvSpPr>
          <p:spPr>
            <a:xfrm>
              <a:off x="7935686" y="5334570"/>
              <a:ext cx="783771" cy="78377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Light"/>
              </a:endParaRPr>
            </a:p>
          </p:txBody>
        </p:sp>
        <p:sp>
          <p:nvSpPr>
            <p:cNvPr id="66" name="Freeform 39"/>
            <p:cNvSpPr>
              <a:spLocks noEditPoints="1"/>
            </p:cNvSpPr>
            <p:nvPr/>
          </p:nvSpPr>
          <p:spPr bwMode="auto">
            <a:xfrm>
              <a:off x="8057004" y="5545507"/>
              <a:ext cx="524510" cy="357343"/>
            </a:xfrm>
            <a:custGeom>
              <a:avLst/>
              <a:gdLst>
                <a:gd name="T0" fmla="*/ 118 w 542"/>
                <a:gd name="T1" fmla="*/ 328 h 368"/>
                <a:gd name="T2" fmla="*/ 13 w 542"/>
                <a:gd name="T3" fmla="*/ 249 h 368"/>
                <a:gd name="T4" fmla="*/ 75 w 542"/>
                <a:gd name="T5" fmla="*/ 216 h 368"/>
                <a:gd name="T6" fmla="*/ 78 w 542"/>
                <a:gd name="T7" fmla="*/ 193 h 368"/>
                <a:gd name="T8" fmla="*/ 67 w 542"/>
                <a:gd name="T9" fmla="*/ 165 h 368"/>
                <a:gd name="T10" fmla="*/ 67 w 542"/>
                <a:gd name="T11" fmla="*/ 165 h 368"/>
                <a:gd name="T12" fmla="*/ 58 w 542"/>
                <a:gd name="T13" fmla="*/ 155 h 368"/>
                <a:gd name="T14" fmla="*/ 52 w 542"/>
                <a:gd name="T15" fmla="*/ 130 h 368"/>
                <a:gd name="T16" fmla="*/ 60 w 542"/>
                <a:gd name="T17" fmla="*/ 123 h 368"/>
                <a:gd name="T18" fmla="*/ 63 w 542"/>
                <a:gd name="T19" fmla="*/ 125 h 368"/>
                <a:gd name="T20" fmla="*/ 63 w 542"/>
                <a:gd name="T21" fmla="*/ 95 h 368"/>
                <a:gd name="T22" fmla="*/ 118 w 542"/>
                <a:gd name="T23" fmla="*/ 40 h 368"/>
                <a:gd name="T24" fmla="*/ 173 w 542"/>
                <a:gd name="T25" fmla="*/ 95 h 368"/>
                <a:gd name="T26" fmla="*/ 173 w 542"/>
                <a:gd name="T27" fmla="*/ 125 h 368"/>
                <a:gd name="T28" fmla="*/ 176 w 542"/>
                <a:gd name="T29" fmla="*/ 123 h 368"/>
                <a:gd name="T30" fmla="*/ 184 w 542"/>
                <a:gd name="T31" fmla="*/ 130 h 368"/>
                <a:gd name="T32" fmla="*/ 178 w 542"/>
                <a:gd name="T33" fmla="*/ 155 h 368"/>
                <a:gd name="T34" fmla="*/ 168 w 542"/>
                <a:gd name="T35" fmla="*/ 165 h 368"/>
                <a:gd name="T36" fmla="*/ 168 w 542"/>
                <a:gd name="T37" fmla="*/ 165 h 368"/>
                <a:gd name="T38" fmla="*/ 157 w 542"/>
                <a:gd name="T39" fmla="*/ 193 h 368"/>
                <a:gd name="T40" fmla="*/ 161 w 542"/>
                <a:gd name="T41" fmla="*/ 216 h 368"/>
                <a:gd name="T42" fmla="*/ 160 w 542"/>
                <a:gd name="T43" fmla="*/ 244 h 368"/>
                <a:gd name="T44" fmla="*/ 122 w 542"/>
                <a:gd name="T45" fmla="*/ 328 h 368"/>
                <a:gd name="T46" fmla="*/ 532 w 542"/>
                <a:gd name="T47" fmla="*/ 256 h 368"/>
                <a:gd name="T48" fmla="*/ 479 w 542"/>
                <a:gd name="T49" fmla="*/ 227 h 368"/>
                <a:gd name="T50" fmla="*/ 476 w 542"/>
                <a:gd name="T51" fmla="*/ 207 h 368"/>
                <a:gd name="T52" fmla="*/ 532 w 542"/>
                <a:gd name="T53" fmla="*/ 174 h 368"/>
                <a:gd name="T54" fmla="*/ 442 w 542"/>
                <a:gd name="T55" fmla="*/ 57 h 368"/>
                <a:gd name="T56" fmla="*/ 351 w 542"/>
                <a:gd name="T57" fmla="*/ 173 h 368"/>
                <a:gd name="T58" fmla="*/ 408 w 542"/>
                <a:gd name="T59" fmla="*/ 207 h 368"/>
                <a:gd name="T60" fmla="*/ 405 w 542"/>
                <a:gd name="T61" fmla="*/ 227 h 368"/>
                <a:gd name="T62" fmla="*/ 398 w 542"/>
                <a:gd name="T63" fmla="*/ 244 h 368"/>
                <a:gd name="T64" fmla="*/ 435 w 542"/>
                <a:gd name="T65" fmla="*/ 323 h 368"/>
                <a:gd name="T66" fmla="*/ 538 w 542"/>
                <a:gd name="T67" fmla="*/ 307 h 368"/>
                <a:gd name="T68" fmla="*/ 411 w 542"/>
                <a:gd name="T69" fmla="*/ 268 h 368"/>
                <a:gd name="T70" fmla="*/ 333 w 542"/>
                <a:gd name="T71" fmla="*/ 226 h 368"/>
                <a:gd name="T72" fmla="*/ 329 w 542"/>
                <a:gd name="T73" fmla="*/ 197 h 368"/>
                <a:gd name="T74" fmla="*/ 343 w 542"/>
                <a:gd name="T75" fmla="*/ 161 h 368"/>
                <a:gd name="T76" fmla="*/ 343 w 542"/>
                <a:gd name="T77" fmla="*/ 161 h 368"/>
                <a:gd name="T78" fmla="*/ 355 w 542"/>
                <a:gd name="T79" fmla="*/ 149 h 368"/>
                <a:gd name="T80" fmla="*/ 363 w 542"/>
                <a:gd name="T81" fmla="*/ 117 h 368"/>
                <a:gd name="T82" fmla="*/ 352 w 542"/>
                <a:gd name="T83" fmla="*/ 108 h 368"/>
                <a:gd name="T84" fmla="*/ 354 w 542"/>
                <a:gd name="T85" fmla="*/ 75 h 368"/>
                <a:gd name="T86" fmla="*/ 279 w 542"/>
                <a:gd name="T87" fmla="*/ 0 h 368"/>
                <a:gd name="T88" fmla="*/ 206 w 542"/>
                <a:gd name="T89" fmla="*/ 109 h 368"/>
                <a:gd name="T90" fmla="*/ 204 w 542"/>
                <a:gd name="T91" fmla="*/ 108 h 368"/>
                <a:gd name="T92" fmla="*/ 197 w 542"/>
                <a:gd name="T93" fmla="*/ 132 h 368"/>
                <a:gd name="T94" fmla="*/ 211 w 542"/>
                <a:gd name="T95" fmla="*/ 161 h 368"/>
                <a:gd name="T96" fmla="*/ 215 w 542"/>
                <a:gd name="T97" fmla="*/ 161 h 368"/>
                <a:gd name="T98" fmla="*/ 218 w 542"/>
                <a:gd name="T99" fmla="*/ 161 h 368"/>
                <a:gd name="T100" fmla="*/ 230 w 542"/>
                <a:gd name="T101" fmla="*/ 203 h 368"/>
                <a:gd name="T102" fmla="*/ 165 w 542"/>
                <a:gd name="T103" fmla="*/ 254 h 368"/>
                <a:gd name="T104" fmla="*/ 138 w 542"/>
                <a:gd name="T105" fmla="*/ 344 h 368"/>
                <a:gd name="T106" fmla="*/ 420 w 542"/>
                <a:gd name="T107" fmla="*/ 344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42" h="368">
                  <a:moveTo>
                    <a:pt x="122" y="328"/>
                  </a:moveTo>
                  <a:cubicBezTo>
                    <a:pt x="120" y="328"/>
                    <a:pt x="119" y="328"/>
                    <a:pt x="118" y="328"/>
                  </a:cubicBezTo>
                  <a:cubicBezTo>
                    <a:pt x="10" y="328"/>
                    <a:pt x="13" y="317"/>
                    <a:pt x="7" y="309"/>
                  </a:cubicBezTo>
                  <a:cubicBezTo>
                    <a:pt x="0" y="299"/>
                    <a:pt x="3" y="258"/>
                    <a:pt x="13" y="249"/>
                  </a:cubicBezTo>
                  <a:cubicBezTo>
                    <a:pt x="16" y="246"/>
                    <a:pt x="22" y="242"/>
                    <a:pt x="28" y="238"/>
                  </a:cubicBezTo>
                  <a:cubicBezTo>
                    <a:pt x="44" y="229"/>
                    <a:pt x="71" y="220"/>
                    <a:pt x="75" y="216"/>
                  </a:cubicBezTo>
                  <a:cubicBezTo>
                    <a:pt x="77" y="214"/>
                    <a:pt x="81" y="207"/>
                    <a:pt x="80" y="198"/>
                  </a:cubicBezTo>
                  <a:cubicBezTo>
                    <a:pt x="79" y="196"/>
                    <a:pt x="79" y="194"/>
                    <a:pt x="78" y="193"/>
                  </a:cubicBezTo>
                  <a:cubicBezTo>
                    <a:pt x="74" y="185"/>
                    <a:pt x="71" y="175"/>
                    <a:pt x="69" y="164"/>
                  </a:cubicBezTo>
                  <a:cubicBezTo>
                    <a:pt x="69" y="164"/>
                    <a:pt x="68" y="165"/>
                    <a:pt x="67" y="165"/>
                  </a:cubicBezTo>
                  <a:cubicBezTo>
                    <a:pt x="67" y="165"/>
                    <a:pt x="67" y="165"/>
                    <a:pt x="67" y="165"/>
                  </a:cubicBezTo>
                  <a:cubicBezTo>
                    <a:pt x="67" y="165"/>
                    <a:pt x="67" y="165"/>
                    <a:pt x="67" y="165"/>
                  </a:cubicBezTo>
                  <a:cubicBezTo>
                    <a:pt x="66" y="165"/>
                    <a:pt x="65" y="164"/>
                    <a:pt x="64" y="164"/>
                  </a:cubicBezTo>
                  <a:cubicBezTo>
                    <a:pt x="60" y="163"/>
                    <a:pt x="58" y="155"/>
                    <a:pt x="58" y="155"/>
                  </a:cubicBezTo>
                  <a:cubicBezTo>
                    <a:pt x="58" y="155"/>
                    <a:pt x="54" y="144"/>
                    <a:pt x="54" y="141"/>
                  </a:cubicBezTo>
                  <a:cubicBezTo>
                    <a:pt x="53" y="139"/>
                    <a:pt x="51" y="134"/>
                    <a:pt x="52" y="130"/>
                  </a:cubicBezTo>
                  <a:cubicBezTo>
                    <a:pt x="52" y="125"/>
                    <a:pt x="56" y="123"/>
                    <a:pt x="59" y="123"/>
                  </a:cubicBezTo>
                  <a:cubicBezTo>
                    <a:pt x="59" y="123"/>
                    <a:pt x="59" y="123"/>
                    <a:pt x="60" y="123"/>
                  </a:cubicBezTo>
                  <a:cubicBezTo>
                    <a:pt x="61" y="123"/>
                    <a:pt x="62" y="124"/>
                    <a:pt x="63" y="125"/>
                  </a:cubicBezTo>
                  <a:cubicBezTo>
                    <a:pt x="63" y="125"/>
                    <a:pt x="63" y="125"/>
                    <a:pt x="63" y="125"/>
                  </a:cubicBezTo>
                  <a:cubicBezTo>
                    <a:pt x="64" y="125"/>
                    <a:pt x="65" y="124"/>
                    <a:pt x="65" y="122"/>
                  </a:cubicBezTo>
                  <a:cubicBezTo>
                    <a:pt x="64" y="113"/>
                    <a:pt x="63" y="104"/>
                    <a:pt x="63" y="95"/>
                  </a:cubicBezTo>
                  <a:cubicBezTo>
                    <a:pt x="63" y="65"/>
                    <a:pt x="87" y="40"/>
                    <a:pt x="118" y="40"/>
                  </a:cubicBezTo>
                  <a:cubicBezTo>
                    <a:pt x="118" y="40"/>
                    <a:pt x="118" y="40"/>
                    <a:pt x="118" y="40"/>
                  </a:cubicBezTo>
                  <a:cubicBezTo>
                    <a:pt x="118" y="40"/>
                    <a:pt x="118" y="40"/>
                    <a:pt x="118" y="40"/>
                  </a:cubicBezTo>
                  <a:cubicBezTo>
                    <a:pt x="148" y="40"/>
                    <a:pt x="173" y="65"/>
                    <a:pt x="173" y="95"/>
                  </a:cubicBezTo>
                  <a:cubicBezTo>
                    <a:pt x="173" y="104"/>
                    <a:pt x="172" y="113"/>
                    <a:pt x="170" y="122"/>
                  </a:cubicBezTo>
                  <a:cubicBezTo>
                    <a:pt x="170" y="124"/>
                    <a:pt x="171" y="125"/>
                    <a:pt x="173" y="125"/>
                  </a:cubicBezTo>
                  <a:cubicBezTo>
                    <a:pt x="173" y="125"/>
                    <a:pt x="173" y="125"/>
                    <a:pt x="173" y="125"/>
                  </a:cubicBezTo>
                  <a:cubicBezTo>
                    <a:pt x="174" y="124"/>
                    <a:pt x="175" y="123"/>
                    <a:pt x="176" y="123"/>
                  </a:cubicBezTo>
                  <a:cubicBezTo>
                    <a:pt x="176" y="123"/>
                    <a:pt x="177" y="123"/>
                    <a:pt x="177" y="123"/>
                  </a:cubicBezTo>
                  <a:cubicBezTo>
                    <a:pt x="180" y="123"/>
                    <a:pt x="183" y="125"/>
                    <a:pt x="184" y="130"/>
                  </a:cubicBezTo>
                  <a:cubicBezTo>
                    <a:pt x="184" y="134"/>
                    <a:pt x="183" y="139"/>
                    <a:pt x="182" y="141"/>
                  </a:cubicBezTo>
                  <a:cubicBezTo>
                    <a:pt x="181" y="144"/>
                    <a:pt x="178" y="155"/>
                    <a:pt x="178" y="155"/>
                  </a:cubicBezTo>
                  <a:cubicBezTo>
                    <a:pt x="178" y="155"/>
                    <a:pt x="176" y="163"/>
                    <a:pt x="172" y="164"/>
                  </a:cubicBezTo>
                  <a:cubicBezTo>
                    <a:pt x="170" y="164"/>
                    <a:pt x="169" y="165"/>
                    <a:pt x="168" y="165"/>
                  </a:cubicBezTo>
                  <a:cubicBezTo>
                    <a:pt x="168" y="165"/>
                    <a:pt x="168" y="165"/>
                    <a:pt x="168" y="165"/>
                  </a:cubicBezTo>
                  <a:cubicBezTo>
                    <a:pt x="168" y="165"/>
                    <a:pt x="168" y="165"/>
                    <a:pt x="168" y="165"/>
                  </a:cubicBezTo>
                  <a:cubicBezTo>
                    <a:pt x="167" y="165"/>
                    <a:pt x="167" y="164"/>
                    <a:pt x="166" y="164"/>
                  </a:cubicBezTo>
                  <a:cubicBezTo>
                    <a:pt x="164" y="175"/>
                    <a:pt x="162" y="185"/>
                    <a:pt x="157" y="193"/>
                  </a:cubicBezTo>
                  <a:cubicBezTo>
                    <a:pt x="157" y="194"/>
                    <a:pt x="156" y="196"/>
                    <a:pt x="156" y="198"/>
                  </a:cubicBezTo>
                  <a:cubicBezTo>
                    <a:pt x="155" y="207"/>
                    <a:pt x="159" y="214"/>
                    <a:pt x="161" y="216"/>
                  </a:cubicBezTo>
                  <a:cubicBezTo>
                    <a:pt x="163" y="219"/>
                    <a:pt x="177" y="224"/>
                    <a:pt x="190" y="230"/>
                  </a:cubicBezTo>
                  <a:cubicBezTo>
                    <a:pt x="180" y="234"/>
                    <a:pt x="168" y="239"/>
                    <a:pt x="160" y="244"/>
                  </a:cubicBezTo>
                  <a:cubicBezTo>
                    <a:pt x="150" y="249"/>
                    <a:pt x="142" y="255"/>
                    <a:pt x="138" y="260"/>
                  </a:cubicBezTo>
                  <a:cubicBezTo>
                    <a:pt x="125" y="271"/>
                    <a:pt x="120" y="304"/>
                    <a:pt x="122" y="328"/>
                  </a:cubicBezTo>
                  <a:close/>
                  <a:moveTo>
                    <a:pt x="534" y="258"/>
                  </a:moveTo>
                  <a:cubicBezTo>
                    <a:pt x="533" y="258"/>
                    <a:pt x="533" y="257"/>
                    <a:pt x="532" y="256"/>
                  </a:cubicBezTo>
                  <a:cubicBezTo>
                    <a:pt x="530" y="253"/>
                    <a:pt x="525" y="250"/>
                    <a:pt x="519" y="246"/>
                  </a:cubicBezTo>
                  <a:cubicBezTo>
                    <a:pt x="506" y="239"/>
                    <a:pt x="482" y="231"/>
                    <a:pt x="479" y="227"/>
                  </a:cubicBezTo>
                  <a:cubicBezTo>
                    <a:pt x="478" y="226"/>
                    <a:pt x="474" y="220"/>
                    <a:pt x="475" y="212"/>
                  </a:cubicBezTo>
                  <a:cubicBezTo>
                    <a:pt x="475" y="210"/>
                    <a:pt x="476" y="209"/>
                    <a:pt x="476" y="207"/>
                  </a:cubicBezTo>
                  <a:cubicBezTo>
                    <a:pt x="477" y="206"/>
                    <a:pt x="478" y="204"/>
                    <a:pt x="479" y="202"/>
                  </a:cubicBezTo>
                  <a:cubicBezTo>
                    <a:pt x="518" y="196"/>
                    <a:pt x="531" y="183"/>
                    <a:pt x="532" y="174"/>
                  </a:cubicBezTo>
                  <a:cubicBezTo>
                    <a:pt x="506" y="166"/>
                    <a:pt x="505" y="139"/>
                    <a:pt x="502" y="113"/>
                  </a:cubicBezTo>
                  <a:cubicBezTo>
                    <a:pt x="499" y="82"/>
                    <a:pt x="475" y="57"/>
                    <a:pt x="442" y="57"/>
                  </a:cubicBezTo>
                  <a:cubicBezTo>
                    <a:pt x="409" y="57"/>
                    <a:pt x="389" y="82"/>
                    <a:pt x="382" y="113"/>
                  </a:cubicBezTo>
                  <a:cubicBezTo>
                    <a:pt x="377" y="138"/>
                    <a:pt x="378" y="173"/>
                    <a:pt x="351" y="173"/>
                  </a:cubicBezTo>
                  <a:cubicBezTo>
                    <a:pt x="351" y="182"/>
                    <a:pt x="365" y="197"/>
                    <a:pt x="406" y="202"/>
                  </a:cubicBezTo>
                  <a:cubicBezTo>
                    <a:pt x="406" y="204"/>
                    <a:pt x="407" y="206"/>
                    <a:pt x="408" y="207"/>
                  </a:cubicBezTo>
                  <a:cubicBezTo>
                    <a:pt x="409" y="209"/>
                    <a:pt x="409" y="210"/>
                    <a:pt x="409" y="212"/>
                  </a:cubicBezTo>
                  <a:cubicBezTo>
                    <a:pt x="410" y="220"/>
                    <a:pt x="407" y="226"/>
                    <a:pt x="405" y="227"/>
                  </a:cubicBezTo>
                  <a:cubicBezTo>
                    <a:pt x="403" y="230"/>
                    <a:pt x="395" y="233"/>
                    <a:pt x="385" y="237"/>
                  </a:cubicBezTo>
                  <a:cubicBezTo>
                    <a:pt x="390" y="239"/>
                    <a:pt x="394" y="242"/>
                    <a:pt x="398" y="244"/>
                  </a:cubicBezTo>
                  <a:cubicBezTo>
                    <a:pt x="408" y="249"/>
                    <a:pt x="415" y="255"/>
                    <a:pt x="420" y="260"/>
                  </a:cubicBezTo>
                  <a:cubicBezTo>
                    <a:pt x="430" y="270"/>
                    <a:pt x="436" y="300"/>
                    <a:pt x="435" y="323"/>
                  </a:cubicBezTo>
                  <a:cubicBezTo>
                    <a:pt x="438" y="323"/>
                    <a:pt x="440" y="323"/>
                    <a:pt x="442" y="323"/>
                  </a:cubicBezTo>
                  <a:cubicBezTo>
                    <a:pt x="535" y="323"/>
                    <a:pt x="533" y="314"/>
                    <a:pt x="538" y="307"/>
                  </a:cubicBezTo>
                  <a:cubicBezTo>
                    <a:pt x="542" y="299"/>
                    <a:pt x="542" y="280"/>
                    <a:pt x="534" y="258"/>
                  </a:cubicBezTo>
                  <a:close/>
                  <a:moveTo>
                    <a:pt x="411" y="268"/>
                  </a:moveTo>
                  <a:cubicBezTo>
                    <a:pt x="408" y="264"/>
                    <a:pt x="401" y="259"/>
                    <a:pt x="392" y="254"/>
                  </a:cubicBezTo>
                  <a:cubicBezTo>
                    <a:pt x="372" y="243"/>
                    <a:pt x="338" y="232"/>
                    <a:pt x="333" y="226"/>
                  </a:cubicBezTo>
                  <a:cubicBezTo>
                    <a:pt x="331" y="224"/>
                    <a:pt x="326" y="215"/>
                    <a:pt x="327" y="203"/>
                  </a:cubicBezTo>
                  <a:cubicBezTo>
                    <a:pt x="328" y="201"/>
                    <a:pt x="328" y="199"/>
                    <a:pt x="329" y="197"/>
                  </a:cubicBezTo>
                  <a:cubicBezTo>
                    <a:pt x="334" y="186"/>
                    <a:pt x="338" y="174"/>
                    <a:pt x="340" y="161"/>
                  </a:cubicBezTo>
                  <a:cubicBezTo>
                    <a:pt x="341" y="161"/>
                    <a:pt x="342" y="161"/>
                    <a:pt x="343" y="161"/>
                  </a:cubicBezTo>
                  <a:cubicBezTo>
                    <a:pt x="343" y="161"/>
                    <a:pt x="343" y="161"/>
                    <a:pt x="343" y="161"/>
                  </a:cubicBezTo>
                  <a:cubicBezTo>
                    <a:pt x="343" y="161"/>
                    <a:pt x="343" y="161"/>
                    <a:pt x="343" y="161"/>
                  </a:cubicBezTo>
                  <a:cubicBezTo>
                    <a:pt x="344" y="161"/>
                    <a:pt x="346" y="161"/>
                    <a:pt x="347" y="161"/>
                  </a:cubicBezTo>
                  <a:cubicBezTo>
                    <a:pt x="353" y="159"/>
                    <a:pt x="355" y="149"/>
                    <a:pt x="355" y="149"/>
                  </a:cubicBezTo>
                  <a:cubicBezTo>
                    <a:pt x="355" y="149"/>
                    <a:pt x="359" y="134"/>
                    <a:pt x="360" y="132"/>
                  </a:cubicBezTo>
                  <a:cubicBezTo>
                    <a:pt x="361" y="129"/>
                    <a:pt x="363" y="123"/>
                    <a:pt x="363" y="117"/>
                  </a:cubicBezTo>
                  <a:cubicBezTo>
                    <a:pt x="362" y="111"/>
                    <a:pt x="358" y="108"/>
                    <a:pt x="354" y="108"/>
                  </a:cubicBezTo>
                  <a:cubicBezTo>
                    <a:pt x="353" y="108"/>
                    <a:pt x="353" y="108"/>
                    <a:pt x="352" y="108"/>
                  </a:cubicBezTo>
                  <a:cubicBezTo>
                    <a:pt x="352" y="108"/>
                    <a:pt x="352" y="109"/>
                    <a:pt x="351" y="109"/>
                  </a:cubicBezTo>
                  <a:cubicBezTo>
                    <a:pt x="351" y="97"/>
                    <a:pt x="354" y="86"/>
                    <a:pt x="354" y="75"/>
                  </a:cubicBezTo>
                  <a:cubicBezTo>
                    <a:pt x="354" y="34"/>
                    <a:pt x="320" y="0"/>
                    <a:pt x="279" y="0"/>
                  </a:cubicBezTo>
                  <a:cubicBezTo>
                    <a:pt x="279" y="0"/>
                    <a:pt x="279" y="0"/>
                    <a:pt x="279" y="0"/>
                  </a:cubicBezTo>
                  <a:cubicBezTo>
                    <a:pt x="237" y="0"/>
                    <a:pt x="204" y="34"/>
                    <a:pt x="204" y="75"/>
                  </a:cubicBezTo>
                  <a:cubicBezTo>
                    <a:pt x="204" y="86"/>
                    <a:pt x="207" y="97"/>
                    <a:pt x="206" y="109"/>
                  </a:cubicBezTo>
                  <a:cubicBezTo>
                    <a:pt x="206" y="108"/>
                    <a:pt x="206" y="108"/>
                    <a:pt x="205" y="108"/>
                  </a:cubicBezTo>
                  <a:cubicBezTo>
                    <a:pt x="205" y="108"/>
                    <a:pt x="204" y="108"/>
                    <a:pt x="204" y="108"/>
                  </a:cubicBezTo>
                  <a:cubicBezTo>
                    <a:pt x="200" y="108"/>
                    <a:pt x="196" y="111"/>
                    <a:pt x="195" y="117"/>
                  </a:cubicBezTo>
                  <a:cubicBezTo>
                    <a:pt x="194" y="123"/>
                    <a:pt x="197" y="129"/>
                    <a:pt x="197" y="132"/>
                  </a:cubicBezTo>
                  <a:cubicBezTo>
                    <a:pt x="198" y="134"/>
                    <a:pt x="203" y="149"/>
                    <a:pt x="203" y="149"/>
                  </a:cubicBezTo>
                  <a:cubicBezTo>
                    <a:pt x="203" y="149"/>
                    <a:pt x="205" y="159"/>
                    <a:pt x="211" y="161"/>
                  </a:cubicBezTo>
                  <a:cubicBezTo>
                    <a:pt x="212" y="161"/>
                    <a:pt x="213" y="161"/>
                    <a:pt x="215" y="161"/>
                  </a:cubicBezTo>
                  <a:cubicBezTo>
                    <a:pt x="215" y="161"/>
                    <a:pt x="215" y="161"/>
                    <a:pt x="215" y="161"/>
                  </a:cubicBezTo>
                  <a:cubicBezTo>
                    <a:pt x="215" y="161"/>
                    <a:pt x="215" y="161"/>
                    <a:pt x="215" y="161"/>
                  </a:cubicBezTo>
                  <a:cubicBezTo>
                    <a:pt x="216" y="161"/>
                    <a:pt x="217" y="161"/>
                    <a:pt x="218" y="161"/>
                  </a:cubicBezTo>
                  <a:cubicBezTo>
                    <a:pt x="220" y="174"/>
                    <a:pt x="223" y="186"/>
                    <a:pt x="229" y="197"/>
                  </a:cubicBezTo>
                  <a:cubicBezTo>
                    <a:pt x="229" y="199"/>
                    <a:pt x="230" y="201"/>
                    <a:pt x="230" y="203"/>
                  </a:cubicBezTo>
                  <a:cubicBezTo>
                    <a:pt x="232" y="215"/>
                    <a:pt x="227" y="224"/>
                    <a:pt x="225" y="226"/>
                  </a:cubicBezTo>
                  <a:cubicBezTo>
                    <a:pt x="220" y="232"/>
                    <a:pt x="186" y="243"/>
                    <a:pt x="165" y="254"/>
                  </a:cubicBezTo>
                  <a:cubicBezTo>
                    <a:pt x="157" y="259"/>
                    <a:pt x="150" y="264"/>
                    <a:pt x="146" y="268"/>
                  </a:cubicBezTo>
                  <a:cubicBezTo>
                    <a:pt x="133" y="280"/>
                    <a:pt x="129" y="331"/>
                    <a:pt x="138" y="344"/>
                  </a:cubicBezTo>
                  <a:cubicBezTo>
                    <a:pt x="146" y="354"/>
                    <a:pt x="142" y="368"/>
                    <a:pt x="279" y="368"/>
                  </a:cubicBezTo>
                  <a:cubicBezTo>
                    <a:pt x="416" y="368"/>
                    <a:pt x="412" y="354"/>
                    <a:pt x="420" y="344"/>
                  </a:cubicBezTo>
                  <a:cubicBezTo>
                    <a:pt x="428" y="331"/>
                    <a:pt x="422" y="277"/>
                    <a:pt x="411" y="268"/>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pPr defTabSz="685800"/>
              <a:endParaRPr lang="en-US" sz="1350">
                <a:solidFill>
                  <a:srgbClr val="182642"/>
                </a:solidFill>
                <a:latin typeface="Calibri Light"/>
              </a:endParaRPr>
            </a:p>
          </p:txBody>
        </p:sp>
      </p:grpSp>
      <p:grpSp>
        <p:nvGrpSpPr>
          <p:cNvPr id="67" name="Group 66"/>
          <p:cNvGrpSpPr/>
          <p:nvPr/>
        </p:nvGrpSpPr>
        <p:grpSpPr>
          <a:xfrm>
            <a:off x="3301710" y="1675327"/>
            <a:ext cx="587828" cy="587828"/>
            <a:chOff x="4629490" y="289096"/>
            <a:chExt cx="783771" cy="783771"/>
          </a:xfrm>
        </p:grpSpPr>
        <p:sp>
          <p:nvSpPr>
            <p:cNvPr id="68" name="Oval 67"/>
            <p:cNvSpPr/>
            <p:nvPr/>
          </p:nvSpPr>
          <p:spPr>
            <a:xfrm>
              <a:off x="4629490" y="289096"/>
              <a:ext cx="783771" cy="78377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Light"/>
              </a:endParaRPr>
            </a:p>
          </p:txBody>
        </p:sp>
        <p:sp>
          <p:nvSpPr>
            <p:cNvPr id="69" name="Freeform 49"/>
            <p:cNvSpPr>
              <a:spLocks noEditPoints="1"/>
            </p:cNvSpPr>
            <p:nvPr/>
          </p:nvSpPr>
          <p:spPr bwMode="auto">
            <a:xfrm>
              <a:off x="4755357" y="403877"/>
              <a:ext cx="538628" cy="537998"/>
            </a:xfrm>
            <a:custGeom>
              <a:avLst/>
              <a:gdLst>
                <a:gd name="T0" fmla="*/ 196 w 413"/>
                <a:gd name="T1" fmla="*/ 413 h 413"/>
                <a:gd name="T2" fmla="*/ 37 w 413"/>
                <a:gd name="T3" fmla="*/ 325 h 413"/>
                <a:gd name="T4" fmla="*/ 0 w 413"/>
                <a:gd name="T5" fmla="*/ 207 h 413"/>
                <a:gd name="T6" fmla="*/ 39 w 413"/>
                <a:gd name="T7" fmla="*/ 87 h 413"/>
                <a:gd name="T8" fmla="*/ 196 w 413"/>
                <a:gd name="T9" fmla="*/ 1 h 413"/>
                <a:gd name="T10" fmla="*/ 199 w 413"/>
                <a:gd name="T11" fmla="*/ 1 h 413"/>
                <a:gd name="T12" fmla="*/ 214 w 413"/>
                <a:gd name="T13" fmla="*/ 1 h 413"/>
                <a:gd name="T14" fmla="*/ 217 w 413"/>
                <a:gd name="T15" fmla="*/ 1 h 413"/>
                <a:gd name="T16" fmla="*/ 374 w 413"/>
                <a:gd name="T17" fmla="*/ 87 h 413"/>
                <a:gd name="T18" fmla="*/ 413 w 413"/>
                <a:gd name="T19" fmla="*/ 207 h 413"/>
                <a:gd name="T20" fmla="*/ 375 w 413"/>
                <a:gd name="T21" fmla="*/ 325 h 413"/>
                <a:gd name="T22" fmla="*/ 217 w 413"/>
                <a:gd name="T23" fmla="*/ 413 h 413"/>
                <a:gd name="T24" fmla="*/ 219 w 413"/>
                <a:gd name="T25" fmla="*/ 386 h 413"/>
                <a:gd name="T26" fmla="*/ 219 w 413"/>
                <a:gd name="T27" fmla="*/ 299 h 413"/>
                <a:gd name="T28" fmla="*/ 132 w 413"/>
                <a:gd name="T29" fmla="*/ 307 h 413"/>
                <a:gd name="T30" fmla="*/ 194 w 413"/>
                <a:gd name="T31" fmla="*/ 299 h 413"/>
                <a:gd name="T32" fmla="*/ 305 w 413"/>
                <a:gd name="T33" fmla="*/ 314 h 413"/>
                <a:gd name="T34" fmla="*/ 340 w 413"/>
                <a:gd name="T35" fmla="*/ 329 h 413"/>
                <a:gd name="T36" fmla="*/ 73 w 413"/>
                <a:gd name="T37" fmla="*/ 329 h 413"/>
                <a:gd name="T38" fmla="*/ 108 w 413"/>
                <a:gd name="T39" fmla="*/ 314 h 413"/>
                <a:gd name="T40" fmla="*/ 312 w 413"/>
                <a:gd name="T41" fmla="*/ 289 h 413"/>
                <a:gd name="T42" fmla="*/ 387 w 413"/>
                <a:gd name="T43" fmla="*/ 219 h 413"/>
                <a:gd name="T44" fmla="*/ 312 w 413"/>
                <a:gd name="T45" fmla="*/ 289 h 413"/>
                <a:gd name="T46" fmla="*/ 57 w 413"/>
                <a:gd name="T47" fmla="*/ 309 h 413"/>
                <a:gd name="T48" fmla="*/ 92 w 413"/>
                <a:gd name="T49" fmla="*/ 219 h 413"/>
                <a:gd name="T50" fmla="*/ 219 w 413"/>
                <a:gd name="T51" fmla="*/ 274 h 413"/>
                <a:gd name="T52" fmla="*/ 296 w 413"/>
                <a:gd name="T53" fmla="*/ 219 h 413"/>
                <a:gd name="T54" fmla="*/ 219 w 413"/>
                <a:gd name="T55" fmla="*/ 274 h 413"/>
                <a:gd name="T56" fmla="*/ 125 w 413"/>
                <a:gd name="T57" fmla="*/ 283 h 413"/>
                <a:gd name="T58" fmla="*/ 194 w 413"/>
                <a:gd name="T59" fmla="*/ 219 h 413"/>
                <a:gd name="T60" fmla="*/ 387 w 413"/>
                <a:gd name="T61" fmla="*/ 194 h 413"/>
                <a:gd name="T62" fmla="*/ 312 w 413"/>
                <a:gd name="T63" fmla="*/ 122 h 413"/>
                <a:gd name="T64" fmla="*/ 387 w 413"/>
                <a:gd name="T65" fmla="*/ 194 h 413"/>
                <a:gd name="T66" fmla="*/ 287 w 413"/>
                <a:gd name="T67" fmla="*/ 129 h 413"/>
                <a:gd name="T68" fmla="*/ 219 w 413"/>
                <a:gd name="T69" fmla="*/ 194 h 413"/>
                <a:gd name="T70" fmla="*/ 194 w 413"/>
                <a:gd name="T71" fmla="*/ 194 h 413"/>
                <a:gd name="T72" fmla="*/ 126 w 413"/>
                <a:gd name="T73" fmla="*/ 129 h 413"/>
                <a:gd name="T74" fmla="*/ 194 w 413"/>
                <a:gd name="T75" fmla="*/ 194 h 413"/>
                <a:gd name="T76" fmla="*/ 101 w 413"/>
                <a:gd name="T77" fmla="*/ 122 h 413"/>
                <a:gd name="T78" fmla="*/ 26 w 413"/>
                <a:gd name="T79" fmla="*/ 194 h 413"/>
                <a:gd name="T80" fmla="*/ 219 w 413"/>
                <a:gd name="T81" fmla="*/ 112 h 413"/>
                <a:gd name="T82" fmla="*/ 219 w 413"/>
                <a:gd name="T83" fmla="*/ 28 h 413"/>
                <a:gd name="T84" fmla="*/ 133 w 413"/>
                <a:gd name="T85" fmla="*/ 104 h 413"/>
                <a:gd name="T86" fmla="*/ 194 w 413"/>
                <a:gd name="T87" fmla="*/ 28 h 413"/>
                <a:gd name="T88" fmla="*/ 274 w 413"/>
                <a:gd name="T89" fmla="*/ 39 h 413"/>
                <a:gd name="T90" fmla="*/ 339 w 413"/>
                <a:gd name="T91" fmla="*/ 83 h 413"/>
                <a:gd name="T92" fmla="*/ 74 w 413"/>
                <a:gd name="T93" fmla="*/ 83 h 413"/>
                <a:gd name="T94" fmla="*/ 139 w 413"/>
                <a:gd name="T95" fmla="*/ 39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13" h="413">
                  <a:moveTo>
                    <a:pt x="206" y="413"/>
                  </a:moveTo>
                  <a:cubicBezTo>
                    <a:pt x="203" y="413"/>
                    <a:pt x="200" y="413"/>
                    <a:pt x="196" y="413"/>
                  </a:cubicBezTo>
                  <a:cubicBezTo>
                    <a:pt x="140" y="410"/>
                    <a:pt x="87" y="384"/>
                    <a:pt x="50" y="341"/>
                  </a:cubicBezTo>
                  <a:cubicBezTo>
                    <a:pt x="46" y="336"/>
                    <a:pt x="41" y="330"/>
                    <a:pt x="37" y="325"/>
                  </a:cubicBezTo>
                  <a:cubicBezTo>
                    <a:pt x="15" y="293"/>
                    <a:pt x="2" y="256"/>
                    <a:pt x="0" y="217"/>
                  </a:cubicBezTo>
                  <a:cubicBezTo>
                    <a:pt x="0" y="213"/>
                    <a:pt x="0" y="210"/>
                    <a:pt x="0" y="207"/>
                  </a:cubicBezTo>
                  <a:cubicBezTo>
                    <a:pt x="0" y="203"/>
                    <a:pt x="0" y="200"/>
                    <a:pt x="0" y="197"/>
                  </a:cubicBezTo>
                  <a:cubicBezTo>
                    <a:pt x="2" y="157"/>
                    <a:pt x="16" y="119"/>
                    <a:pt x="39" y="87"/>
                  </a:cubicBezTo>
                  <a:cubicBezTo>
                    <a:pt x="43" y="82"/>
                    <a:pt x="47" y="76"/>
                    <a:pt x="51" y="71"/>
                  </a:cubicBezTo>
                  <a:cubicBezTo>
                    <a:pt x="89" y="28"/>
                    <a:pt x="140" y="3"/>
                    <a:pt x="196" y="1"/>
                  </a:cubicBezTo>
                  <a:cubicBezTo>
                    <a:pt x="199" y="1"/>
                    <a:pt x="199" y="1"/>
                    <a:pt x="199" y="1"/>
                  </a:cubicBezTo>
                  <a:cubicBezTo>
                    <a:pt x="199" y="1"/>
                    <a:pt x="199" y="1"/>
                    <a:pt x="199" y="1"/>
                  </a:cubicBezTo>
                  <a:cubicBezTo>
                    <a:pt x="202" y="1"/>
                    <a:pt x="204" y="0"/>
                    <a:pt x="206" y="0"/>
                  </a:cubicBezTo>
                  <a:cubicBezTo>
                    <a:pt x="209" y="0"/>
                    <a:pt x="211" y="1"/>
                    <a:pt x="214" y="1"/>
                  </a:cubicBezTo>
                  <a:cubicBezTo>
                    <a:pt x="214" y="1"/>
                    <a:pt x="214" y="1"/>
                    <a:pt x="214" y="1"/>
                  </a:cubicBezTo>
                  <a:cubicBezTo>
                    <a:pt x="217" y="1"/>
                    <a:pt x="217" y="1"/>
                    <a:pt x="217" y="1"/>
                  </a:cubicBezTo>
                  <a:cubicBezTo>
                    <a:pt x="273" y="3"/>
                    <a:pt x="324" y="28"/>
                    <a:pt x="361" y="71"/>
                  </a:cubicBezTo>
                  <a:cubicBezTo>
                    <a:pt x="366" y="76"/>
                    <a:pt x="370" y="82"/>
                    <a:pt x="374" y="87"/>
                  </a:cubicBezTo>
                  <a:cubicBezTo>
                    <a:pt x="397" y="119"/>
                    <a:pt x="410" y="157"/>
                    <a:pt x="412" y="197"/>
                  </a:cubicBezTo>
                  <a:cubicBezTo>
                    <a:pt x="413" y="200"/>
                    <a:pt x="413" y="203"/>
                    <a:pt x="413" y="207"/>
                  </a:cubicBezTo>
                  <a:cubicBezTo>
                    <a:pt x="413" y="210"/>
                    <a:pt x="413" y="213"/>
                    <a:pt x="412" y="217"/>
                  </a:cubicBezTo>
                  <a:cubicBezTo>
                    <a:pt x="411" y="256"/>
                    <a:pt x="398" y="293"/>
                    <a:pt x="375" y="325"/>
                  </a:cubicBezTo>
                  <a:cubicBezTo>
                    <a:pt x="371" y="330"/>
                    <a:pt x="367" y="336"/>
                    <a:pt x="363" y="341"/>
                  </a:cubicBezTo>
                  <a:cubicBezTo>
                    <a:pt x="326" y="384"/>
                    <a:pt x="273" y="410"/>
                    <a:pt x="217" y="413"/>
                  </a:cubicBezTo>
                  <a:cubicBezTo>
                    <a:pt x="213" y="413"/>
                    <a:pt x="210" y="413"/>
                    <a:pt x="206" y="413"/>
                  </a:cubicBezTo>
                  <a:close/>
                  <a:moveTo>
                    <a:pt x="219" y="386"/>
                  </a:moveTo>
                  <a:cubicBezTo>
                    <a:pt x="243" y="378"/>
                    <a:pt x="266" y="349"/>
                    <a:pt x="281" y="307"/>
                  </a:cubicBezTo>
                  <a:cubicBezTo>
                    <a:pt x="261" y="302"/>
                    <a:pt x="240" y="300"/>
                    <a:pt x="219" y="299"/>
                  </a:cubicBezTo>
                  <a:lnTo>
                    <a:pt x="219" y="386"/>
                  </a:lnTo>
                  <a:close/>
                  <a:moveTo>
                    <a:pt x="132" y="307"/>
                  </a:moveTo>
                  <a:cubicBezTo>
                    <a:pt x="147" y="349"/>
                    <a:pt x="169" y="378"/>
                    <a:pt x="194" y="386"/>
                  </a:cubicBezTo>
                  <a:cubicBezTo>
                    <a:pt x="194" y="299"/>
                    <a:pt x="194" y="299"/>
                    <a:pt x="194" y="299"/>
                  </a:cubicBezTo>
                  <a:cubicBezTo>
                    <a:pt x="173" y="300"/>
                    <a:pt x="152" y="302"/>
                    <a:pt x="132" y="307"/>
                  </a:cubicBezTo>
                  <a:close/>
                  <a:moveTo>
                    <a:pt x="305" y="314"/>
                  </a:moveTo>
                  <a:cubicBezTo>
                    <a:pt x="297" y="338"/>
                    <a:pt x="287" y="359"/>
                    <a:pt x="274" y="375"/>
                  </a:cubicBezTo>
                  <a:cubicBezTo>
                    <a:pt x="299" y="365"/>
                    <a:pt x="322" y="349"/>
                    <a:pt x="340" y="329"/>
                  </a:cubicBezTo>
                  <a:cubicBezTo>
                    <a:pt x="330" y="323"/>
                    <a:pt x="318" y="318"/>
                    <a:pt x="305" y="314"/>
                  </a:cubicBezTo>
                  <a:close/>
                  <a:moveTo>
                    <a:pt x="73" y="329"/>
                  </a:moveTo>
                  <a:cubicBezTo>
                    <a:pt x="91" y="349"/>
                    <a:pt x="114" y="365"/>
                    <a:pt x="139" y="375"/>
                  </a:cubicBezTo>
                  <a:cubicBezTo>
                    <a:pt x="126" y="359"/>
                    <a:pt x="116" y="338"/>
                    <a:pt x="108" y="314"/>
                  </a:cubicBezTo>
                  <a:cubicBezTo>
                    <a:pt x="95" y="318"/>
                    <a:pt x="83" y="323"/>
                    <a:pt x="73" y="329"/>
                  </a:cubicBezTo>
                  <a:close/>
                  <a:moveTo>
                    <a:pt x="312" y="289"/>
                  </a:moveTo>
                  <a:cubicBezTo>
                    <a:pt x="328" y="295"/>
                    <a:pt x="343" y="301"/>
                    <a:pt x="356" y="309"/>
                  </a:cubicBezTo>
                  <a:cubicBezTo>
                    <a:pt x="374" y="282"/>
                    <a:pt x="385" y="251"/>
                    <a:pt x="387" y="219"/>
                  </a:cubicBezTo>
                  <a:cubicBezTo>
                    <a:pt x="321" y="219"/>
                    <a:pt x="321" y="219"/>
                    <a:pt x="321" y="219"/>
                  </a:cubicBezTo>
                  <a:cubicBezTo>
                    <a:pt x="320" y="244"/>
                    <a:pt x="317" y="267"/>
                    <a:pt x="312" y="289"/>
                  </a:cubicBezTo>
                  <a:close/>
                  <a:moveTo>
                    <a:pt x="26" y="219"/>
                  </a:moveTo>
                  <a:cubicBezTo>
                    <a:pt x="28" y="251"/>
                    <a:pt x="39" y="282"/>
                    <a:pt x="57" y="309"/>
                  </a:cubicBezTo>
                  <a:cubicBezTo>
                    <a:pt x="70" y="301"/>
                    <a:pt x="84" y="295"/>
                    <a:pt x="101" y="289"/>
                  </a:cubicBezTo>
                  <a:cubicBezTo>
                    <a:pt x="95" y="267"/>
                    <a:pt x="92" y="244"/>
                    <a:pt x="92" y="219"/>
                  </a:cubicBezTo>
                  <a:lnTo>
                    <a:pt x="26" y="219"/>
                  </a:lnTo>
                  <a:close/>
                  <a:moveTo>
                    <a:pt x="219" y="274"/>
                  </a:moveTo>
                  <a:cubicBezTo>
                    <a:pt x="243" y="275"/>
                    <a:pt x="266" y="278"/>
                    <a:pt x="288" y="283"/>
                  </a:cubicBezTo>
                  <a:cubicBezTo>
                    <a:pt x="292" y="262"/>
                    <a:pt x="295" y="241"/>
                    <a:pt x="296" y="219"/>
                  </a:cubicBezTo>
                  <a:cubicBezTo>
                    <a:pt x="219" y="219"/>
                    <a:pt x="219" y="219"/>
                    <a:pt x="219" y="219"/>
                  </a:cubicBezTo>
                  <a:lnTo>
                    <a:pt x="219" y="274"/>
                  </a:lnTo>
                  <a:close/>
                  <a:moveTo>
                    <a:pt x="117" y="219"/>
                  </a:moveTo>
                  <a:cubicBezTo>
                    <a:pt x="118" y="241"/>
                    <a:pt x="120" y="262"/>
                    <a:pt x="125" y="283"/>
                  </a:cubicBezTo>
                  <a:cubicBezTo>
                    <a:pt x="147" y="278"/>
                    <a:pt x="170" y="275"/>
                    <a:pt x="194" y="274"/>
                  </a:cubicBezTo>
                  <a:cubicBezTo>
                    <a:pt x="194" y="219"/>
                    <a:pt x="194" y="219"/>
                    <a:pt x="194" y="219"/>
                  </a:cubicBezTo>
                  <a:lnTo>
                    <a:pt x="117" y="219"/>
                  </a:lnTo>
                  <a:close/>
                  <a:moveTo>
                    <a:pt x="387" y="194"/>
                  </a:moveTo>
                  <a:cubicBezTo>
                    <a:pt x="385" y="161"/>
                    <a:pt x="374" y="130"/>
                    <a:pt x="355" y="103"/>
                  </a:cubicBezTo>
                  <a:cubicBezTo>
                    <a:pt x="342" y="110"/>
                    <a:pt x="328" y="117"/>
                    <a:pt x="312" y="122"/>
                  </a:cubicBezTo>
                  <a:cubicBezTo>
                    <a:pt x="317" y="145"/>
                    <a:pt x="320" y="169"/>
                    <a:pt x="321" y="194"/>
                  </a:cubicBezTo>
                  <a:lnTo>
                    <a:pt x="387" y="194"/>
                  </a:lnTo>
                  <a:close/>
                  <a:moveTo>
                    <a:pt x="296" y="194"/>
                  </a:moveTo>
                  <a:cubicBezTo>
                    <a:pt x="295" y="171"/>
                    <a:pt x="292" y="149"/>
                    <a:pt x="287" y="129"/>
                  </a:cubicBezTo>
                  <a:cubicBezTo>
                    <a:pt x="266" y="134"/>
                    <a:pt x="243" y="137"/>
                    <a:pt x="219" y="137"/>
                  </a:cubicBezTo>
                  <a:cubicBezTo>
                    <a:pt x="219" y="194"/>
                    <a:pt x="219" y="194"/>
                    <a:pt x="219" y="194"/>
                  </a:cubicBezTo>
                  <a:lnTo>
                    <a:pt x="296" y="194"/>
                  </a:lnTo>
                  <a:close/>
                  <a:moveTo>
                    <a:pt x="194" y="194"/>
                  </a:moveTo>
                  <a:cubicBezTo>
                    <a:pt x="194" y="137"/>
                    <a:pt x="194" y="137"/>
                    <a:pt x="194" y="137"/>
                  </a:cubicBezTo>
                  <a:cubicBezTo>
                    <a:pt x="170" y="137"/>
                    <a:pt x="147" y="134"/>
                    <a:pt x="126" y="129"/>
                  </a:cubicBezTo>
                  <a:cubicBezTo>
                    <a:pt x="121" y="149"/>
                    <a:pt x="118" y="171"/>
                    <a:pt x="117" y="194"/>
                  </a:cubicBezTo>
                  <a:lnTo>
                    <a:pt x="194" y="194"/>
                  </a:lnTo>
                  <a:close/>
                  <a:moveTo>
                    <a:pt x="92" y="194"/>
                  </a:moveTo>
                  <a:cubicBezTo>
                    <a:pt x="92" y="169"/>
                    <a:pt x="96" y="145"/>
                    <a:pt x="101" y="122"/>
                  </a:cubicBezTo>
                  <a:cubicBezTo>
                    <a:pt x="85" y="117"/>
                    <a:pt x="71" y="110"/>
                    <a:pt x="58" y="103"/>
                  </a:cubicBezTo>
                  <a:cubicBezTo>
                    <a:pt x="39" y="130"/>
                    <a:pt x="28" y="161"/>
                    <a:pt x="26" y="194"/>
                  </a:cubicBezTo>
                  <a:lnTo>
                    <a:pt x="92" y="194"/>
                  </a:lnTo>
                  <a:close/>
                  <a:moveTo>
                    <a:pt x="219" y="112"/>
                  </a:moveTo>
                  <a:cubicBezTo>
                    <a:pt x="240" y="111"/>
                    <a:pt x="260" y="109"/>
                    <a:pt x="280" y="104"/>
                  </a:cubicBezTo>
                  <a:cubicBezTo>
                    <a:pt x="265" y="63"/>
                    <a:pt x="243" y="35"/>
                    <a:pt x="219" y="28"/>
                  </a:cubicBezTo>
                  <a:lnTo>
                    <a:pt x="219" y="112"/>
                  </a:lnTo>
                  <a:close/>
                  <a:moveTo>
                    <a:pt x="133" y="104"/>
                  </a:moveTo>
                  <a:cubicBezTo>
                    <a:pt x="152" y="109"/>
                    <a:pt x="173" y="111"/>
                    <a:pt x="194" y="112"/>
                  </a:cubicBezTo>
                  <a:cubicBezTo>
                    <a:pt x="194" y="28"/>
                    <a:pt x="194" y="28"/>
                    <a:pt x="194" y="28"/>
                  </a:cubicBezTo>
                  <a:cubicBezTo>
                    <a:pt x="170" y="35"/>
                    <a:pt x="147" y="63"/>
                    <a:pt x="133" y="104"/>
                  </a:cubicBezTo>
                  <a:close/>
                  <a:moveTo>
                    <a:pt x="274" y="39"/>
                  </a:moveTo>
                  <a:cubicBezTo>
                    <a:pt x="286" y="54"/>
                    <a:pt x="297" y="74"/>
                    <a:pt x="304" y="97"/>
                  </a:cubicBezTo>
                  <a:cubicBezTo>
                    <a:pt x="317" y="93"/>
                    <a:pt x="328" y="88"/>
                    <a:pt x="339" y="83"/>
                  </a:cubicBezTo>
                  <a:cubicBezTo>
                    <a:pt x="321" y="64"/>
                    <a:pt x="298" y="49"/>
                    <a:pt x="274" y="39"/>
                  </a:cubicBezTo>
                  <a:close/>
                  <a:moveTo>
                    <a:pt x="74" y="83"/>
                  </a:moveTo>
                  <a:cubicBezTo>
                    <a:pt x="84" y="88"/>
                    <a:pt x="96" y="93"/>
                    <a:pt x="108" y="97"/>
                  </a:cubicBezTo>
                  <a:cubicBezTo>
                    <a:pt x="116" y="74"/>
                    <a:pt x="127" y="54"/>
                    <a:pt x="139" y="39"/>
                  </a:cubicBezTo>
                  <a:cubicBezTo>
                    <a:pt x="114" y="49"/>
                    <a:pt x="92" y="64"/>
                    <a:pt x="74" y="83"/>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pPr defTabSz="685800"/>
              <a:endParaRPr lang="en-US" sz="1350">
                <a:solidFill>
                  <a:srgbClr val="182642"/>
                </a:solidFill>
                <a:latin typeface="Calibri Light"/>
              </a:endParaRPr>
            </a:p>
          </p:txBody>
        </p:sp>
      </p:grpSp>
      <p:grpSp>
        <p:nvGrpSpPr>
          <p:cNvPr id="81" name="Group 80"/>
          <p:cNvGrpSpPr/>
          <p:nvPr/>
        </p:nvGrpSpPr>
        <p:grpSpPr>
          <a:xfrm>
            <a:off x="1376544" y="2399404"/>
            <a:ext cx="587828" cy="587828"/>
            <a:chOff x="2053103" y="1591749"/>
            <a:chExt cx="783771" cy="783771"/>
          </a:xfrm>
        </p:grpSpPr>
        <p:sp>
          <p:nvSpPr>
            <p:cNvPr id="82" name="Oval 81"/>
            <p:cNvSpPr/>
            <p:nvPr/>
          </p:nvSpPr>
          <p:spPr>
            <a:xfrm>
              <a:off x="2053103" y="1591749"/>
              <a:ext cx="783771" cy="78377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Light"/>
              </a:endParaRPr>
            </a:p>
          </p:txBody>
        </p:sp>
        <p:grpSp>
          <p:nvGrpSpPr>
            <p:cNvPr id="83" name="Group 64"/>
            <p:cNvGrpSpPr>
              <a:grpSpLocks noChangeAspect="1"/>
            </p:cNvGrpSpPr>
            <p:nvPr/>
          </p:nvGrpSpPr>
          <p:grpSpPr bwMode="auto">
            <a:xfrm>
              <a:off x="2176027" y="1804737"/>
              <a:ext cx="547714" cy="384096"/>
              <a:chOff x="1613" y="2708"/>
              <a:chExt cx="472" cy="331"/>
            </a:xfrm>
            <a:solidFill>
              <a:schemeClr val="bg2"/>
            </a:solidFill>
          </p:grpSpPr>
          <p:sp>
            <p:nvSpPr>
              <p:cNvPr id="84" name="Freeform 65"/>
              <p:cNvSpPr>
                <a:spLocks/>
              </p:cNvSpPr>
              <p:nvPr/>
            </p:nvSpPr>
            <p:spPr bwMode="auto">
              <a:xfrm>
                <a:off x="1621" y="2749"/>
                <a:ext cx="464" cy="290"/>
              </a:xfrm>
              <a:custGeom>
                <a:avLst/>
                <a:gdLst>
                  <a:gd name="T0" fmla="*/ 393 w 464"/>
                  <a:gd name="T1" fmla="*/ 290 h 290"/>
                  <a:gd name="T2" fmla="*/ 58 w 464"/>
                  <a:gd name="T3" fmla="*/ 290 h 290"/>
                  <a:gd name="T4" fmla="*/ 0 w 464"/>
                  <a:gd name="T5" fmla="*/ 55 h 290"/>
                  <a:gd name="T6" fmla="*/ 96 w 464"/>
                  <a:gd name="T7" fmla="*/ 55 h 290"/>
                  <a:gd name="T8" fmla="*/ 291 w 464"/>
                  <a:gd name="T9" fmla="*/ 55 h 290"/>
                  <a:gd name="T10" fmla="*/ 324 w 464"/>
                  <a:gd name="T11" fmla="*/ 0 h 290"/>
                  <a:gd name="T12" fmla="*/ 464 w 464"/>
                  <a:gd name="T13" fmla="*/ 0 h 290"/>
                  <a:gd name="T14" fmla="*/ 393 w 464"/>
                  <a:gd name="T15" fmla="*/ 290 h 2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4" h="290">
                    <a:moveTo>
                      <a:pt x="393" y="290"/>
                    </a:moveTo>
                    <a:lnTo>
                      <a:pt x="58" y="290"/>
                    </a:lnTo>
                    <a:lnTo>
                      <a:pt x="0" y="55"/>
                    </a:lnTo>
                    <a:lnTo>
                      <a:pt x="96" y="55"/>
                    </a:lnTo>
                    <a:lnTo>
                      <a:pt x="291" y="55"/>
                    </a:lnTo>
                    <a:lnTo>
                      <a:pt x="324" y="0"/>
                    </a:lnTo>
                    <a:lnTo>
                      <a:pt x="464" y="0"/>
                    </a:lnTo>
                    <a:lnTo>
                      <a:pt x="393" y="2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US" sz="1350">
                  <a:solidFill>
                    <a:srgbClr val="182642"/>
                  </a:solidFill>
                  <a:latin typeface="Calibri Light"/>
                </a:endParaRPr>
              </a:p>
            </p:txBody>
          </p:sp>
          <p:sp>
            <p:nvSpPr>
              <p:cNvPr id="85" name="Freeform 69"/>
              <p:cNvSpPr>
                <a:spLocks/>
              </p:cNvSpPr>
              <p:nvPr/>
            </p:nvSpPr>
            <p:spPr bwMode="auto">
              <a:xfrm>
                <a:off x="1613" y="2708"/>
                <a:ext cx="301" cy="87"/>
              </a:xfrm>
              <a:custGeom>
                <a:avLst/>
                <a:gdLst>
                  <a:gd name="T0" fmla="*/ 17 w 145"/>
                  <a:gd name="T1" fmla="*/ 0 h 42"/>
                  <a:gd name="T2" fmla="*/ 70 w 145"/>
                  <a:gd name="T3" fmla="*/ 0 h 42"/>
                  <a:gd name="T4" fmla="*/ 77 w 145"/>
                  <a:gd name="T5" fmla="*/ 26 h 42"/>
                  <a:gd name="T6" fmla="*/ 145 w 145"/>
                  <a:gd name="T7" fmla="*/ 26 h 42"/>
                  <a:gd name="T8" fmla="*/ 137 w 145"/>
                  <a:gd name="T9" fmla="*/ 42 h 42"/>
                  <a:gd name="T10" fmla="*/ 14 w 145"/>
                  <a:gd name="T11" fmla="*/ 42 h 42"/>
                  <a:gd name="T12" fmla="*/ 4 w 145"/>
                  <a:gd name="T13" fmla="*/ 13 h 42"/>
                  <a:gd name="T14" fmla="*/ 17 w 145"/>
                  <a:gd name="T15" fmla="*/ 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42">
                    <a:moveTo>
                      <a:pt x="17" y="0"/>
                    </a:moveTo>
                    <a:cubicBezTo>
                      <a:pt x="34" y="0"/>
                      <a:pt x="70" y="0"/>
                      <a:pt x="70" y="0"/>
                    </a:cubicBezTo>
                    <a:cubicBezTo>
                      <a:pt x="77" y="26"/>
                      <a:pt x="77" y="26"/>
                      <a:pt x="77" y="26"/>
                    </a:cubicBezTo>
                    <a:cubicBezTo>
                      <a:pt x="145" y="26"/>
                      <a:pt x="145" y="26"/>
                      <a:pt x="145" y="26"/>
                    </a:cubicBezTo>
                    <a:cubicBezTo>
                      <a:pt x="137" y="42"/>
                      <a:pt x="137" y="42"/>
                      <a:pt x="137" y="42"/>
                    </a:cubicBezTo>
                    <a:cubicBezTo>
                      <a:pt x="14" y="42"/>
                      <a:pt x="14" y="42"/>
                      <a:pt x="14" y="42"/>
                    </a:cubicBezTo>
                    <a:cubicBezTo>
                      <a:pt x="4" y="13"/>
                      <a:pt x="4" y="13"/>
                      <a:pt x="4" y="13"/>
                    </a:cubicBezTo>
                    <a:cubicBezTo>
                      <a:pt x="4" y="13"/>
                      <a:pt x="0" y="0"/>
                      <a:pt x="1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US" sz="1350">
                  <a:solidFill>
                    <a:srgbClr val="182642"/>
                  </a:solidFill>
                  <a:latin typeface="Calibri Light"/>
                </a:endParaRPr>
              </a:p>
            </p:txBody>
          </p:sp>
        </p:grpSp>
      </p:grpSp>
      <p:grpSp>
        <p:nvGrpSpPr>
          <p:cNvPr id="86" name="Group 85"/>
          <p:cNvGrpSpPr/>
          <p:nvPr/>
        </p:nvGrpSpPr>
        <p:grpSpPr>
          <a:xfrm>
            <a:off x="1865344" y="3054768"/>
            <a:ext cx="587828" cy="587828"/>
            <a:chOff x="2704836" y="2465566"/>
            <a:chExt cx="783771" cy="783771"/>
          </a:xfrm>
        </p:grpSpPr>
        <p:sp>
          <p:nvSpPr>
            <p:cNvPr id="87" name="Oval 86"/>
            <p:cNvSpPr/>
            <p:nvPr/>
          </p:nvSpPr>
          <p:spPr>
            <a:xfrm>
              <a:off x="2704836" y="2465566"/>
              <a:ext cx="783771" cy="78377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Light"/>
              </a:endParaRPr>
            </a:p>
          </p:txBody>
        </p:sp>
        <p:grpSp>
          <p:nvGrpSpPr>
            <p:cNvPr id="88" name="Group 46"/>
            <p:cNvGrpSpPr>
              <a:grpSpLocks noChangeAspect="1"/>
            </p:cNvGrpSpPr>
            <p:nvPr/>
          </p:nvGrpSpPr>
          <p:grpSpPr bwMode="auto">
            <a:xfrm>
              <a:off x="2856381" y="2552929"/>
              <a:ext cx="530794" cy="591491"/>
              <a:chOff x="2649" y="2685"/>
              <a:chExt cx="446" cy="497"/>
            </a:xfrm>
            <a:solidFill>
              <a:schemeClr val="bg2"/>
            </a:solidFill>
          </p:grpSpPr>
          <p:sp>
            <p:nvSpPr>
              <p:cNvPr id="89" name="Freeform 47"/>
              <p:cNvSpPr>
                <a:spLocks noEditPoints="1"/>
              </p:cNvSpPr>
              <p:nvPr/>
            </p:nvSpPr>
            <p:spPr bwMode="auto">
              <a:xfrm>
                <a:off x="2649" y="2685"/>
                <a:ext cx="446" cy="497"/>
              </a:xfrm>
              <a:custGeom>
                <a:avLst/>
                <a:gdLst>
                  <a:gd name="T0" fmla="*/ 122 w 214"/>
                  <a:gd name="T1" fmla="*/ 153 h 239"/>
                  <a:gd name="T2" fmla="*/ 182 w 214"/>
                  <a:gd name="T3" fmla="*/ 92 h 239"/>
                  <a:gd name="T4" fmla="*/ 122 w 214"/>
                  <a:gd name="T5" fmla="*/ 32 h 239"/>
                  <a:gd name="T6" fmla="*/ 61 w 214"/>
                  <a:gd name="T7" fmla="*/ 92 h 239"/>
                  <a:gd name="T8" fmla="*/ 122 w 214"/>
                  <a:gd name="T9" fmla="*/ 153 h 239"/>
                  <a:gd name="T10" fmla="*/ 186 w 214"/>
                  <a:gd name="T11" fmla="*/ 145 h 239"/>
                  <a:gd name="T12" fmla="*/ 80 w 214"/>
                  <a:gd name="T13" fmla="*/ 164 h 239"/>
                  <a:gd name="T14" fmla="*/ 76 w 214"/>
                  <a:gd name="T15" fmla="*/ 173 h 239"/>
                  <a:gd name="T16" fmla="*/ 29 w 214"/>
                  <a:gd name="T17" fmla="*/ 231 h 239"/>
                  <a:gd name="T18" fmla="*/ 8 w 214"/>
                  <a:gd name="T19" fmla="*/ 233 h 239"/>
                  <a:gd name="T20" fmla="*/ 6 w 214"/>
                  <a:gd name="T21" fmla="*/ 212 h 239"/>
                  <a:gd name="T22" fmla="*/ 53 w 214"/>
                  <a:gd name="T23" fmla="*/ 154 h 239"/>
                  <a:gd name="T24" fmla="*/ 61 w 214"/>
                  <a:gd name="T25" fmla="*/ 149 h 239"/>
                  <a:gd name="T26" fmla="*/ 57 w 214"/>
                  <a:gd name="T27" fmla="*/ 41 h 239"/>
                  <a:gd name="T28" fmla="*/ 173 w 214"/>
                  <a:gd name="T29" fmla="*/ 29 h 239"/>
                  <a:gd name="T30" fmla="*/ 186 w 214"/>
                  <a:gd name="T31" fmla="*/ 145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4" h="239">
                    <a:moveTo>
                      <a:pt x="122" y="153"/>
                    </a:moveTo>
                    <a:cubicBezTo>
                      <a:pt x="155" y="153"/>
                      <a:pt x="182" y="126"/>
                      <a:pt x="182" y="92"/>
                    </a:cubicBezTo>
                    <a:cubicBezTo>
                      <a:pt x="182" y="59"/>
                      <a:pt x="155" y="32"/>
                      <a:pt x="122" y="32"/>
                    </a:cubicBezTo>
                    <a:cubicBezTo>
                      <a:pt x="88" y="32"/>
                      <a:pt x="61" y="59"/>
                      <a:pt x="61" y="92"/>
                    </a:cubicBezTo>
                    <a:cubicBezTo>
                      <a:pt x="61" y="126"/>
                      <a:pt x="88" y="153"/>
                      <a:pt x="122" y="153"/>
                    </a:cubicBezTo>
                    <a:close/>
                    <a:moveTo>
                      <a:pt x="186" y="145"/>
                    </a:moveTo>
                    <a:cubicBezTo>
                      <a:pt x="160" y="177"/>
                      <a:pt x="114" y="185"/>
                      <a:pt x="80" y="164"/>
                    </a:cubicBezTo>
                    <a:cubicBezTo>
                      <a:pt x="80" y="167"/>
                      <a:pt x="79" y="170"/>
                      <a:pt x="76" y="173"/>
                    </a:cubicBezTo>
                    <a:cubicBezTo>
                      <a:pt x="29" y="231"/>
                      <a:pt x="29" y="231"/>
                      <a:pt x="29" y="231"/>
                    </a:cubicBezTo>
                    <a:cubicBezTo>
                      <a:pt x="24" y="238"/>
                      <a:pt x="15" y="239"/>
                      <a:pt x="8" y="233"/>
                    </a:cubicBezTo>
                    <a:cubicBezTo>
                      <a:pt x="1" y="228"/>
                      <a:pt x="0" y="219"/>
                      <a:pt x="6" y="212"/>
                    </a:cubicBezTo>
                    <a:cubicBezTo>
                      <a:pt x="53" y="154"/>
                      <a:pt x="53" y="154"/>
                      <a:pt x="53" y="154"/>
                    </a:cubicBezTo>
                    <a:cubicBezTo>
                      <a:pt x="55" y="151"/>
                      <a:pt x="58" y="150"/>
                      <a:pt x="61" y="149"/>
                    </a:cubicBezTo>
                    <a:cubicBezTo>
                      <a:pt x="34" y="119"/>
                      <a:pt x="31" y="73"/>
                      <a:pt x="57" y="41"/>
                    </a:cubicBezTo>
                    <a:cubicBezTo>
                      <a:pt x="86" y="6"/>
                      <a:pt x="138" y="0"/>
                      <a:pt x="173" y="29"/>
                    </a:cubicBezTo>
                    <a:cubicBezTo>
                      <a:pt x="209" y="58"/>
                      <a:pt x="214" y="110"/>
                      <a:pt x="186" y="1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US" sz="1350">
                  <a:solidFill>
                    <a:srgbClr val="182642"/>
                  </a:solidFill>
                  <a:latin typeface="Calibri Light"/>
                </a:endParaRPr>
              </a:p>
            </p:txBody>
          </p:sp>
          <p:sp>
            <p:nvSpPr>
              <p:cNvPr id="90" name="Freeform 48"/>
              <p:cNvSpPr>
                <a:spLocks/>
              </p:cNvSpPr>
              <p:nvPr/>
            </p:nvSpPr>
            <p:spPr bwMode="auto">
              <a:xfrm>
                <a:off x="2832" y="2789"/>
                <a:ext cx="142" cy="171"/>
              </a:xfrm>
              <a:custGeom>
                <a:avLst/>
                <a:gdLst>
                  <a:gd name="T0" fmla="*/ 43 w 68"/>
                  <a:gd name="T1" fmla="*/ 82 h 82"/>
                  <a:gd name="T2" fmla="*/ 24 w 68"/>
                  <a:gd name="T3" fmla="*/ 82 h 82"/>
                  <a:gd name="T4" fmla="*/ 0 w 68"/>
                  <a:gd name="T5" fmla="*/ 82 h 82"/>
                  <a:gd name="T6" fmla="*/ 0 w 68"/>
                  <a:gd name="T7" fmla="*/ 67 h 82"/>
                  <a:gd name="T8" fmla="*/ 3 w 68"/>
                  <a:gd name="T9" fmla="*/ 61 h 82"/>
                  <a:gd name="T10" fmla="*/ 22 w 68"/>
                  <a:gd name="T11" fmla="*/ 56 h 82"/>
                  <a:gd name="T12" fmla="*/ 26 w 68"/>
                  <a:gd name="T13" fmla="*/ 45 h 82"/>
                  <a:gd name="T14" fmla="*/ 20 w 68"/>
                  <a:gd name="T15" fmla="*/ 37 h 82"/>
                  <a:gd name="T16" fmla="*/ 18 w 68"/>
                  <a:gd name="T17" fmla="*/ 12 h 82"/>
                  <a:gd name="T18" fmla="*/ 34 w 68"/>
                  <a:gd name="T19" fmla="*/ 0 h 82"/>
                  <a:gd name="T20" fmla="*/ 34 w 68"/>
                  <a:gd name="T21" fmla="*/ 0 h 82"/>
                  <a:gd name="T22" fmla="*/ 50 w 68"/>
                  <a:gd name="T23" fmla="*/ 12 h 82"/>
                  <a:gd name="T24" fmla="*/ 47 w 68"/>
                  <a:gd name="T25" fmla="*/ 37 h 82"/>
                  <a:gd name="T26" fmla="*/ 42 w 68"/>
                  <a:gd name="T27" fmla="*/ 45 h 82"/>
                  <a:gd name="T28" fmla="*/ 46 w 68"/>
                  <a:gd name="T29" fmla="*/ 56 h 82"/>
                  <a:gd name="T30" fmla="*/ 65 w 68"/>
                  <a:gd name="T31" fmla="*/ 61 h 82"/>
                  <a:gd name="T32" fmla="*/ 68 w 68"/>
                  <a:gd name="T33" fmla="*/ 67 h 82"/>
                  <a:gd name="T34" fmla="*/ 68 w 68"/>
                  <a:gd name="T35" fmla="*/ 82 h 82"/>
                  <a:gd name="T36" fmla="*/ 43 w 68"/>
                  <a:gd name="T37"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82">
                    <a:moveTo>
                      <a:pt x="43" y="82"/>
                    </a:moveTo>
                    <a:cubicBezTo>
                      <a:pt x="24" y="82"/>
                      <a:pt x="24" y="82"/>
                      <a:pt x="24" y="82"/>
                    </a:cubicBezTo>
                    <a:cubicBezTo>
                      <a:pt x="0" y="82"/>
                      <a:pt x="0" y="82"/>
                      <a:pt x="0" y="82"/>
                    </a:cubicBezTo>
                    <a:cubicBezTo>
                      <a:pt x="0" y="82"/>
                      <a:pt x="0" y="70"/>
                      <a:pt x="0" y="67"/>
                    </a:cubicBezTo>
                    <a:cubicBezTo>
                      <a:pt x="0" y="63"/>
                      <a:pt x="3" y="61"/>
                      <a:pt x="3" y="61"/>
                    </a:cubicBezTo>
                    <a:cubicBezTo>
                      <a:pt x="22" y="56"/>
                      <a:pt x="22" y="56"/>
                      <a:pt x="22" y="56"/>
                    </a:cubicBezTo>
                    <a:cubicBezTo>
                      <a:pt x="26" y="45"/>
                      <a:pt x="26" y="45"/>
                      <a:pt x="26" y="45"/>
                    </a:cubicBezTo>
                    <a:cubicBezTo>
                      <a:pt x="22" y="44"/>
                      <a:pt x="20" y="37"/>
                      <a:pt x="20" y="37"/>
                    </a:cubicBezTo>
                    <a:cubicBezTo>
                      <a:pt x="20" y="37"/>
                      <a:pt x="18" y="22"/>
                      <a:pt x="18" y="12"/>
                    </a:cubicBezTo>
                    <a:cubicBezTo>
                      <a:pt x="18" y="1"/>
                      <a:pt x="34" y="0"/>
                      <a:pt x="34" y="0"/>
                    </a:cubicBezTo>
                    <a:cubicBezTo>
                      <a:pt x="34" y="0"/>
                      <a:pt x="34" y="0"/>
                      <a:pt x="34" y="0"/>
                    </a:cubicBezTo>
                    <a:cubicBezTo>
                      <a:pt x="34" y="0"/>
                      <a:pt x="50" y="1"/>
                      <a:pt x="50" y="12"/>
                    </a:cubicBezTo>
                    <a:cubicBezTo>
                      <a:pt x="50" y="22"/>
                      <a:pt x="47" y="37"/>
                      <a:pt x="47" y="37"/>
                    </a:cubicBezTo>
                    <a:cubicBezTo>
                      <a:pt x="47" y="37"/>
                      <a:pt x="46" y="44"/>
                      <a:pt x="42" y="45"/>
                    </a:cubicBezTo>
                    <a:cubicBezTo>
                      <a:pt x="46" y="56"/>
                      <a:pt x="46" y="56"/>
                      <a:pt x="46" y="56"/>
                    </a:cubicBezTo>
                    <a:cubicBezTo>
                      <a:pt x="65" y="61"/>
                      <a:pt x="65" y="61"/>
                      <a:pt x="65" y="61"/>
                    </a:cubicBezTo>
                    <a:cubicBezTo>
                      <a:pt x="65" y="61"/>
                      <a:pt x="68" y="63"/>
                      <a:pt x="68" y="67"/>
                    </a:cubicBezTo>
                    <a:cubicBezTo>
                      <a:pt x="68" y="70"/>
                      <a:pt x="68" y="82"/>
                      <a:pt x="68" y="82"/>
                    </a:cubicBezTo>
                    <a:lnTo>
                      <a:pt x="43"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US" sz="1350">
                  <a:solidFill>
                    <a:srgbClr val="182642"/>
                  </a:solidFill>
                  <a:latin typeface="Calibri Light"/>
                </a:endParaRPr>
              </a:p>
            </p:txBody>
          </p:sp>
        </p:grpSp>
      </p:grpSp>
      <p:grpSp>
        <p:nvGrpSpPr>
          <p:cNvPr id="91" name="Group 90"/>
          <p:cNvGrpSpPr/>
          <p:nvPr/>
        </p:nvGrpSpPr>
        <p:grpSpPr>
          <a:xfrm>
            <a:off x="1519221" y="3804097"/>
            <a:ext cx="587828" cy="587828"/>
            <a:chOff x="2243339" y="3464673"/>
            <a:chExt cx="783771" cy="783771"/>
          </a:xfrm>
        </p:grpSpPr>
        <p:sp>
          <p:nvSpPr>
            <p:cNvPr id="92" name="Oval 91"/>
            <p:cNvSpPr/>
            <p:nvPr/>
          </p:nvSpPr>
          <p:spPr>
            <a:xfrm>
              <a:off x="2243339" y="3464673"/>
              <a:ext cx="783771" cy="78377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Light"/>
              </a:endParaRPr>
            </a:p>
          </p:txBody>
        </p:sp>
        <p:sp>
          <p:nvSpPr>
            <p:cNvPr id="93" name="Freeform 74"/>
            <p:cNvSpPr>
              <a:spLocks noEditPoints="1"/>
            </p:cNvSpPr>
            <p:nvPr/>
          </p:nvSpPr>
          <p:spPr bwMode="auto">
            <a:xfrm>
              <a:off x="2452741" y="3579084"/>
              <a:ext cx="364968" cy="523847"/>
            </a:xfrm>
            <a:custGeom>
              <a:avLst/>
              <a:gdLst>
                <a:gd name="T0" fmla="*/ 0 w 321"/>
                <a:gd name="T1" fmla="*/ 448 h 462"/>
                <a:gd name="T2" fmla="*/ 14 w 321"/>
                <a:gd name="T3" fmla="*/ 50 h 462"/>
                <a:gd name="T4" fmla="*/ 28 w 321"/>
                <a:gd name="T5" fmla="*/ 83 h 462"/>
                <a:gd name="T6" fmla="*/ 53 w 321"/>
                <a:gd name="T7" fmla="*/ 119 h 462"/>
                <a:gd name="T8" fmla="*/ 291 w 321"/>
                <a:gd name="T9" fmla="*/ 108 h 462"/>
                <a:gd name="T10" fmla="*/ 282 w 321"/>
                <a:gd name="T11" fmla="*/ 50 h 462"/>
                <a:gd name="T12" fmla="*/ 321 w 321"/>
                <a:gd name="T13" fmla="*/ 64 h 462"/>
                <a:gd name="T14" fmla="*/ 307 w 321"/>
                <a:gd name="T15" fmla="*/ 462 h 462"/>
                <a:gd name="T16" fmla="*/ 43 w 321"/>
                <a:gd name="T17" fmla="*/ 408 h 462"/>
                <a:gd name="T18" fmla="*/ 229 w 321"/>
                <a:gd name="T19" fmla="*/ 382 h 462"/>
                <a:gd name="T20" fmla="*/ 43 w 321"/>
                <a:gd name="T21" fmla="*/ 408 h 462"/>
                <a:gd name="T22" fmla="*/ 278 w 321"/>
                <a:gd name="T23" fmla="*/ 362 h 462"/>
                <a:gd name="T24" fmla="*/ 43 w 321"/>
                <a:gd name="T25" fmla="*/ 336 h 462"/>
                <a:gd name="T26" fmla="*/ 43 w 321"/>
                <a:gd name="T27" fmla="*/ 316 h 462"/>
                <a:gd name="T28" fmla="*/ 229 w 321"/>
                <a:gd name="T29" fmla="*/ 290 h 462"/>
                <a:gd name="T30" fmla="*/ 43 w 321"/>
                <a:gd name="T31" fmla="*/ 316 h 462"/>
                <a:gd name="T32" fmla="*/ 278 w 321"/>
                <a:gd name="T33" fmla="*/ 270 h 462"/>
                <a:gd name="T34" fmla="*/ 43 w 321"/>
                <a:gd name="T35" fmla="*/ 244 h 462"/>
                <a:gd name="T36" fmla="*/ 43 w 321"/>
                <a:gd name="T37" fmla="*/ 224 h 462"/>
                <a:gd name="T38" fmla="*/ 229 w 321"/>
                <a:gd name="T39" fmla="*/ 198 h 462"/>
                <a:gd name="T40" fmla="*/ 43 w 321"/>
                <a:gd name="T41" fmla="*/ 224 h 462"/>
                <a:gd name="T42" fmla="*/ 278 w 321"/>
                <a:gd name="T43" fmla="*/ 178 h 462"/>
                <a:gd name="T44" fmla="*/ 43 w 321"/>
                <a:gd name="T45" fmla="*/ 152 h 462"/>
                <a:gd name="T46" fmla="*/ 53 w 321"/>
                <a:gd name="T47" fmla="*/ 102 h 462"/>
                <a:gd name="T48" fmla="*/ 43 w 321"/>
                <a:gd name="T49" fmla="*/ 89 h 462"/>
                <a:gd name="T50" fmla="*/ 75 w 321"/>
                <a:gd name="T51" fmla="*/ 41 h 462"/>
                <a:gd name="T52" fmla="*/ 129 w 321"/>
                <a:gd name="T53" fmla="*/ 31 h 462"/>
                <a:gd name="T54" fmla="*/ 192 w 321"/>
                <a:gd name="T55" fmla="*/ 31 h 462"/>
                <a:gd name="T56" fmla="*/ 246 w 321"/>
                <a:gd name="T57" fmla="*/ 41 h 462"/>
                <a:gd name="T58" fmla="*/ 278 w 321"/>
                <a:gd name="T59" fmla="*/ 89 h 462"/>
                <a:gd name="T60" fmla="*/ 268 w 321"/>
                <a:gd name="T61" fmla="*/ 102 h 462"/>
                <a:gd name="T62" fmla="*/ 161 w 321"/>
                <a:gd name="T63" fmla="*/ 8 h 462"/>
                <a:gd name="T64" fmla="*/ 161 w 321"/>
                <a:gd name="T65" fmla="*/ 34 h 462"/>
                <a:gd name="T66" fmla="*/ 161 w 321"/>
                <a:gd name="T67" fmla="*/ 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1" h="462">
                  <a:moveTo>
                    <a:pt x="14" y="462"/>
                  </a:moveTo>
                  <a:cubicBezTo>
                    <a:pt x="7" y="462"/>
                    <a:pt x="0" y="455"/>
                    <a:pt x="0" y="448"/>
                  </a:cubicBezTo>
                  <a:cubicBezTo>
                    <a:pt x="0" y="64"/>
                    <a:pt x="0" y="64"/>
                    <a:pt x="0" y="64"/>
                  </a:cubicBezTo>
                  <a:cubicBezTo>
                    <a:pt x="0" y="56"/>
                    <a:pt x="7" y="50"/>
                    <a:pt x="14" y="50"/>
                  </a:cubicBezTo>
                  <a:cubicBezTo>
                    <a:pt x="40" y="50"/>
                    <a:pt x="40" y="50"/>
                    <a:pt x="40" y="50"/>
                  </a:cubicBezTo>
                  <a:cubicBezTo>
                    <a:pt x="28" y="83"/>
                    <a:pt x="28" y="83"/>
                    <a:pt x="28" y="83"/>
                  </a:cubicBezTo>
                  <a:cubicBezTo>
                    <a:pt x="25" y="92"/>
                    <a:pt x="26" y="101"/>
                    <a:pt x="31" y="108"/>
                  </a:cubicBezTo>
                  <a:cubicBezTo>
                    <a:pt x="36" y="115"/>
                    <a:pt x="44" y="119"/>
                    <a:pt x="53" y="119"/>
                  </a:cubicBezTo>
                  <a:cubicBezTo>
                    <a:pt x="268" y="119"/>
                    <a:pt x="268" y="119"/>
                    <a:pt x="268" y="119"/>
                  </a:cubicBezTo>
                  <a:cubicBezTo>
                    <a:pt x="277" y="119"/>
                    <a:pt x="286" y="115"/>
                    <a:pt x="291" y="108"/>
                  </a:cubicBezTo>
                  <a:cubicBezTo>
                    <a:pt x="296" y="101"/>
                    <a:pt x="297" y="92"/>
                    <a:pt x="294" y="83"/>
                  </a:cubicBezTo>
                  <a:cubicBezTo>
                    <a:pt x="282" y="50"/>
                    <a:pt x="282" y="50"/>
                    <a:pt x="282" y="50"/>
                  </a:cubicBezTo>
                  <a:cubicBezTo>
                    <a:pt x="307" y="50"/>
                    <a:pt x="307" y="50"/>
                    <a:pt x="307" y="50"/>
                  </a:cubicBezTo>
                  <a:cubicBezTo>
                    <a:pt x="315" y="50"/>
                    <a:pt x="321" y="56"/>
                    <a:pt x="321" y="64"/>
                  </a:cubicBezTo>
                  <a:cubicBezTo>
                    <a:pt x="321" y="448"/>
                    <a:pt x="321" y="448"/>
                    <a:pt x="321" y="448"/>
                  </a:cubicBezTo>
                  <a:cubicBezTo>
                    <a:pt x="321" y="455"/>
                    <a:pt x="315" y="462"/>
                    <a:pt x="307" y="462"/>
                  </a:cubicBezTo>
                  <a:lnTo>
                    <a:pt x="14" y="462"/>
                  </a:lnTo>
                  <a:close/>
                  <a:moveTo>
                    <a:pt x="43" y="408"/>
                  </a:moveTo>
                  <a:cubicBezTo>
                    <a:pt x="229" y="408"/>
                    <a:pt x="229" y="408"/>
                    <a:pt x="229" y="408"/>
                  </a:cubicBezTo>
                  <a:cubicBezTo>
                    <a:pt x="229" y="382"/>
                    <a:pt x="229" y="382"/>
                    <a:pt x="229" y="382"/>
                  </a:cubicBezTo>
                  <a:cubicBezTo>
                    <a:pt x="43" y="382"/>
                    <a:pt x="43" y="382"/>
                    <a:pt x="43" y="382"/>
                  </a:cubicBezTo>
                  <a:lnTo>
                    <a:pt x="43" y="408"/>
                  </a:lnTo>
                  <a:close/>
                  <a:moveTo>
                    <a:pt x="43" y="362"/>
                  </a:moveTo>
                  <a:cubicBezTo>
                    <a:pt x="278" y="362"/>
                    <a:pt x="278" y="362"/>
                    <a:pt x="278" y="362"/>
                  </a:cubicBezTo>
                  <a:cubicBezTo>
                    <a:pt x="278" y="336"/>
                    <a:pt x="278" y="336"/>
                    <a:pt x="278" y="336"/>
                  </a:cubicBezTo>
                  <a:cubicBezTo>
                    <a:pt x="43" y="336"/>
                    <a:pt x="43" y="336"/>
                    <a:pt x="43" y="336"/>
                  </a:cubicBezTo>
                  <a:lnTo>
                    <a:pt x="43" y="362"/>
                  </a:lnTo>
                  <a:close/>
                  <a:moveTo>
                    <a:pt x="43" y="316"/>
                  </a:moveTo>
                  <a:cubicBezTo>
                    <a:pt x="229" y="316"/>
                    <a:pt x="229" y="316"/>
                    <a:pt x="229" y="316"/>
                  </a:cubicBezTo>
                  <a:cubicBezTo>
                    <a:pt x="229" y="290"/>
                    <a:pt x="229" y="290"/>
                    <a:pt x="229" y="290"/>
                  </a:cubicBezTo>
                  <a:cubicBezTo>
                    <a:pt x="43" y="290"/>
                    <a:pt x="43" y="290"/>
                    <a:pt x="43" y="290"/>
                  </a:cubicBezTo>
                  <a:lnTo>
                    <a:pt x="43" y="316"/>
                  </a:lnTo>
                  <a:close/>
                  <a:moveTo>
                    <a:pt x="43" y="270"/>
                  </a:moveTo>
                  <a:cubicBezTo>
                    <a:pt x="278" y="270"/>
                    <a:pt x="278" y="270"/>
                    <a:pt x="278" y="270"/>
                  </a:cubicBezTo>
                  <a:cubicBezTo>
                    <a:pt x="278" y="244"/>
                    <a:pt x="278" y="244"/>
                    <a:pt x="278" y="244"/>
                  </a:cubicBezTo>
                  <a:cubicBezTo>
                    <a:pt x="43" y="244"/>
                    <a:pt x="43" y="244"/>
                    <a:pt x="43" y="244"/>
                  </a:cubicBezTo>
                  <a:lnTo>
                    <a:pt x="43" y="270"/>
                  </a:lnTo>
                  <a:close/>
                  <a:moveTo>
                    <a:pt x="43" y="224"/>
                  </a:moveTo>
                  <a:cubicBezTo>
                    <a:pt x="229" y="224"/>
                    <a:pt x="229" y="224"/>
                    <a:pt x="229" y="224"/>
                  </a:cubicBezTo>
                  <a:cubicBezTo>
                    <a:pt x="229" y="198"/>
                    <a:pt x="229" y="198"/>
                    <a:pt x="229" y="198"/>
                  </a:cubicBezTo>
                  <a:cubicBezTo>
                    <a:pt x="43" y="198"/>
                    <a:pt x="43" y="198"/>
                    <a:pt x="43" y="198"/>
                  </a:cubicBezTo>
                  <a:lnTo>
                    <a:pt x="43" y="224"/>
                  </a:lnTo>
                  <a:close/>
                  <a:moveTo>
                    <a:pt x="43" y="178"/>
                  </a:moveTo>
                  <a:cubicBezTo>
                    <a:pt x="278" y="178"/>
                    <a:pt x="278" y="178"/>
                    <a:pt x="278" y="178"/>
                  </a:cubicBezTo>
                  <a:cubicBezTo>
                    <a:pt x="278" y="152"/>
                    <a:pt x="278" y="152"/>
                    <a:pt x="278" y="152"/>
                  </a:cubicBezTo>
                  <a:cubicBezTo>
                    <a:pt x="43" y="152"/>
                    <a:pt x="43" y="152"/>
                    <a:pt x="43" y="152"/>
                  </a:cubicBezTo>
                  <a:lnTo>
                    <a:pt x="43" y="178"/>
                  </a:lnTo>
                  <a:close/>
                  <a:moveTo>
                    <a:pt x="53" y="102"/>
                  </a:moveTo>
                  <a:cubicBezTo>
                    <a:pt x="49" y="102"/>
                    <a:pt x="46" y="101"/>
                    <a:pt x="44" y="98"/>
                  </a:cubicBezTo>
                  <a:cubicBezTo>
                    <a:pt x="42" y="96"/>
                    <a:pt x="42" y="92"/>
                    <a:pt x="43" y="89"/>
                  </a:cubicBezTo>
                  <a:cubicBezTo>
                    <a:pt x="55" y="55"/>
                    <a:pt x="55" y="55"/>
                    <a:pt x="55" y="55"/>
                  </a:cubicBezTo>
                  <a:cubicBezTo>
                    <a:pt x="58" y="48"/>
                    <a:pt x="67" y="41"/>
                    <a:pt x="75" y="41"/>
                  </a:cubicBezTo>
                  <a:cubicBezTo>
                    <a:pt x="112" y="41"/>
                    <a:pt x="112" y="41"/>
                    <a:pt x="112" y="41"/>
                  </a:cubicBezTo>
                  <a:cubicBezTo>
                    <a:pt x="120" y="41"/>
                    <a:pt x="128" y="37"/>
                    <a:pt x="129" y="31"/>
                  </a:cubicBezTo>
                  <a:cubicBezTo>
                    <a:pt x="129" y="28"/>
                    <a:pt x="134" y="0"/>
                    <a:pt x="161" y="0"/>
                  </a:cubicBezTo>
                  <a:cubicBezTo>
                    <a:pt x="187" y="0"/>
                    <a:pt x="192" y="28"/>
                    <a:pt x="192" y="31"/>
                  </a:cubicBezTo>
                  <a:cubicBezTo>
                    <a:pt x="193" y="37"/>
                    <a:pt x="201" y="41"/>
                    <a:pt x="210" y="41"/>
                  </a:cubicBezTo>
                  <a:cubicBezTo>
                    <a:pt x="246" y="41"/>
                    <a:pt x="246" y="41"/>
                    <a:pt x="246" y="41"/>
                  </a:cubicBezTo>
                  <a:cubicBezTo>
                    <a:pt x="254" y="41"/>
                    <a:pt x="263" y="48"/>
                    <a:pt x="266" y="55"/>
                  </a:cubicBezTo>
                  <a:cubicBezTo>
                    <a:pt x="278" y="89"/>
                    <a:pt x="278" y="89"/>
                    <a:pt x="278" y="89"/>
                  </a:cubicBezTo>
                  <a:cubicBezTo>
                    <a:pt x="279" y="92"/>
                    <a:pt x="279" y="96"/>
                    <a:pt x="277" y="98"/>
                  </a:cubicBezTo>
                  <a:cubicBezTo>
                    <a:pt x="275" y="101"/>
                    <a:pt x="272" y="102"/>
                    <a:pt x="268" y="102"/>
                  </a:cubicBezTo>
                  <a:lnTo>
                    <a:pt x="53" y="102"/>
                  </a:lnTo>
                  <a:close/>
                  <a:moveTo>
                    <a:pt x="161" y="8"/>
                  </a:moveTo>
                  <a:cubicBezTo>
                    <a:pt x="154" y="8"/>
                    <a:pt x="148" y="14"/>
                    <a:pt x="148" y="21"/>
                  </a:cubicBezTo>
                  <a:cubicBezTo>
                    <a:pt x="148" y="28"/>
                    <a:pt x="154" y="34"/>
                    <a:pt x="161" y="34"/>
                  </a:cubicBezTo>
                  <a:cubicBezTo>
                    <a:pt x="168" y="34"/>
                    <a:pt x="173" y="28"/>
                    <a:pt x="173" y="21"/>
                  </a:cubicBezTo>
                  <a:cubicBezTo>
                    <a:pt x="173" y="14"/>
                    <a:pt x="168" y="8"/>
                    <a:pt x="161" y="8"/>
                  </a:cubicBez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pPr defTabSz="685800"/>
              <a:endParaRPr lang="en-US" sz="1350">
                <a:solidFill>
                  <a:srgbClr val="182642"/>
                </a:solidFill>
                <a:latin typeface="Calibri Light"/>
              </a:endParaRPr>
            </a:p>
          </p:txBody>
        </p:sp>
      </p:grpSp>
      <p:grpSp>
        <p:nvGrpSpPr>
          <p:cNvPr id="94" name="Group 93"/>
          <p:cNvGrpSpPr/>
          <p:nvPr/>
        </p:nvGrpSpPr>
        <p:grpSpPr>
          <a:xfrm>
            <a:off x="1343736" y="4528437"/>
            <a:ext cx="587828" cy="587828"/>
            <a:chOff x="2009359" y="4430458"/>
            <a:chExt cx="783771" cy="783771"/>
          </a:xfrm>
        </p:grpSpPr>
        <p:sp>
          <p:nvSpPr>
            <p:cNvPr id="95" name="Oval 94"/>
            <p:cNvSpPr/>
            <p:nvPr/>
          </p:nvSpPr>
          <p:spPr>
            <a:xfrm>
              <a:off x="2009359" y="4430458"/>
              <a:ext cx="783771" cy="78377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Light"/>
              </a:endParaRPr>
            </a:p>
          </p:txBody>
        </p:sp>
        <p:sp>
          <p:nvSpPr>
            <p:cNvPr id="96" name="Freeform 43"/>
            <p:cNvSpPr>
              <a:spLocks noEditPoints="1"/>
            </p:cNvSpPr>
            <p:nvPr/>
          </p:nvSpPr>
          <p:spPr bwMode="auto">
            <a:xfrm>
              <a:off x="2162898" y="4556457"/>
              <a:ext cx="502275" cy="457361"/>
            </a:xfrm>
            <a:custGeom>
              <a:avLst/>
              <a:gdLst>
                <a:gd name="T0" fmla="*/ 136 w 444"/>
                <a:gd name="T1" fmla="*/ 187 h 404"/>
                <a:gd name="T2" fmla="*/ 146 w 444"/>
                <a:gd name="T3" fmla="*/ 391 h 404"/>
                <a:gd name="T4" fmla="*/ 129 w 444"/>
                <a:gd name="T5" fmla="*/ 395 h 404"/>
                <a:gd name="T6" fmla="*/ 118 w 444"/>
                <a:gd name="T7" fmla="*/ 187 h 404"/>
                <a:gd name="T8" fmla="*/ 136 w 444"/>
                <a:gd name="T9" fmla="*/ 187 h 404"/>
                <a:gd name="T10" fmla="*/ 102 w 444"/>
                <a:gd name="T11" fmla="*/ 188 h 404"/>
                <a:gd name="T12" fmla="*/ 0 w 444"/>
                <a:gd name="T13" fmla="*/ 193 h 404"/>
                <a:gd name="T14" fmla="*/ 0 w 444"/>
                <a:gd name="T15" fmla="*/ 401 h 404"/>
                <a:gd name="T16" fmla="*/ 113 w 444"/>
                <a:gd name="T17" fmla="*/ 397 h 404"/>
                <a:gd name="T18" fmla="*/ 102 w 444"/>
                <a:gd name="T19" fmla="*/ 188 h 404"/>
                <a:gd name="T20" fmla="*/ 443 w 444"/>
                <a:gd name="T21" fmla="*/ 197 h 404"/>
                <a:gd name="T22" fmla="*/ 426 w 444"/>
                <a:gd name="T23" fmla="*/ 169 h 404"/>
                <a:gd name="T24" fmla="*/ 375 w 444"/>
                <a:gd name="T25" fmla="*/ 164 h 404"/>
                <a:gd name="T26" fmla="*/ 338 w 444"/>
                <a:gd name="T27" fmla="*/ 158 h 404"/>
                <a:gd name="T28" fmla="*/ 327 w 444"/>
                <a:gd name="T29" fmla="*/ 143 h 404"/>
                <a:gd name="T30" fmla="*/ 332 w 444"/>
                <a:gd name="T31" fmla="*/ 116 h 404"/>
                <a:gd name="T32" fmla="*/ 352 w 444"/>
                <a:gd name="T33" fmla="*/ 33 h 404"/>
                <a:gd name="T34" fmla="*/ 325 w 444"/>
                <a:gd name="T35" fmla="*/ 6 h 404"/>
                <a:gd name="T36" fmla="*/ 318 w 444"/>
                <a:gd name="T37" fmla="*/ 36 h 404"/>
                <a:gd name="T38" fmla="*/ 284 w 444"/>
                <a:gd name="T39" fmla="*/ 92 h 404"/>
                <a:gd name="T40" fmla="*/ 256 w 444"/>
                <a:gd name="T41" fmla="*/ 121 h 404"/>
                <a:gd name="T42" fmla="*/ 235 w 444"/>
                <a:gd name="T43" fmla="*/ 151 h 404"/>
                <a:gd name="T44" fmla="*/ 196 w 444"/>
                <a:gd name="T45" fmla="*/ 194 h 404"/>
                <a:gd name="T46" fmla="*/ 154 w 444"/>
                <a:gd name="T47" fmla="*/ 205 h 404"/>
                <a:gd name="T48" fmla="*/ 161 w 444"/>
                <a:gd name="T49" fmla="*/ 275 h 404"/>
                <a:gd name="T50" fmla="*/ 164 w 444"/>
                <a:gd name="T51" fmla="*/ 351 h 404"/>
                <a:gd name="T52" fmla="*/ 174 w 444"/>
                <a:gd name="T53" fmla="*/ 348 h 404"/>
                <a:gd name="T54" fmla="*/ 226 w 444"/>
                <a:gd name="T55" fmla="*/ 343 h 404"/>
                <a:gd name="T56" fmla="*/ 265 w 444"/>
                <a:gd name="T57" fmla="*/ 353 h 404"/>
                <a:gd name="T58" fmla="*/ 302 w 444"/>
                <a:gd name="T59" fmla="*/ 358 h 404"/>
                <a:gd name="T60" fmla="*/ 353 w 444"/>
                <a:gd name="T61" fmla="*/ 355 h 404"/>
                <a:gd name="T62" fmla="*/ 374 w 444"/>
                <a:gd name="T63" fmla="*/ 350 h 404"/>
                <a:gd name="T64" fmla="*/ 389 w 444"/>
                <a:gd name="T65" fmla="*/ 337 h 404"/>
                <a:gd name="T66" fmla="*/ 389 w 444"/>
                <a:gd name="T67" fmla="*/ 312 h 404"/>
                <a:gd name="T68" fmla="*/ 411 w 444"/>
                <a:gd name="T69" fmla="*/ 267 h 404"/>
                <a:gd name="T70" fmla="*/ 431 w 444"/>
                <a:gd name="T71" fmla="*/ 249 h 404"/>
                <a:gd name="T72" fmla="*/ 421 w 444"/>
                <a:gd name="T73" fmla="*/ 218 h 404"/>
                <a:gd name="T74" fmla="*/ 443 w 444"/>
                <a:gd name="T75" fmla="*/ 197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4" h="404">
                  <a:moveTo>
                    <a:pt x="136" y="187"/>
                  </a:moveTo>
                  <a:cubicBezTo>
                    <a:pt x="144" y="222"/>
                    <a:pt x="153" y="342"/>
                    <a:pt x="146" y="391"/>
                  </a:cubicBezTo>
                  <a:cubicBezTo>
                    <a:pt x="140" y="393"/>
                    <a:pt x="135" y="394"/>
                    <a:pt x="129" y="395"/>
                  </a:cubicBezTo>
                  <a:cubicBezTo>
                    <a:pt x="133" y="341"/>
                    <a:pt x="125" y="236"/>
                    <a:pt x="118" y="187"/>
                  </a:cubicBezTo>
                  <a:cubicBezTo>
                    <a:pt x="125" y="187"/>
                    <a:pt x="130" y="187"/>
                    <a:pt x="136" y="187"/>
                  </a:cubicBezTo>
                  <a:close/>
                  <a:moveTo>
                    <a:pt x="102" y="188"/>
                  </a:moveTo>
                  <a:cubicBezTo>
                    <a:pt x="57" y="189"/>
                    <a:pt x="0" y="193"/>
                    <a:pt x="0" y="193"/>
                  </a:cubicBezTo>
                  <a:cubicBezTo>
                    <a:pt x="0" y="401"/>
                    <a:pt x="0" y="401"/>
                    <a:pt x="0" y="401"/>
                  </a:cubicBezTo>
                  <a:cubicBezTo>
                    <a:pt x="0" y="401"/>
                    <a:pt x="59" y="404"/>
                    <a:pt x="113" y="397"/>
                  </a:cubicBezTo>
                  <a:cubicBezTo>
                    <a:pt x="115" y="331"/>
                    <a:pt x="112" y="259"/>
                    <a:pt x="102" y="188"/>
                  </a:cubicBezTo>
                  <a:close/>
                  <a:moveTo>
                    <a:pt x="443" y="197"/>
                  </a:moveTo>
                  <a:cubicBezTo>
                    <a:pt x="443" y="182"/>
                    <a:pt x="440" y="174"/>
                    <a:pt x="426" y="169"/>
                  </a:cubicBezTo>
                  <a:cubicBezTo>
                    <a:pt x="412" y="164"/>
                    <a:pt x="393" y="164"/>
                    <a:pt x="375" y="164"/>
                  </a:cubicBezTo>
                  <a:cubicBezTo>
                    <a:pt x="361" y="164"/>
                    <a:pt x="341" y="160"/>
                    <a:pt x="338" y="158"/>
                  </a:cubicBezTo>
                  <a:cubicBezTo>
                    <a:pt x="332" y="154"/>
                    <a:pt x="328" y="149"/>
                    <a:pt x="327" y="143"/>
                  </a:cubicBezTo>
                  <a:cubicBezTo>
                    <a:pt x="325" y="133"/>
                    <a:pt x="328" y="125"/>
                    <a:pt x="332" y="116"/>
                  </a:cubicBezTo>
                  <a:cubicBezTo>
                    <a:pt x="343" y="86"/>
                    <a:pt x="360" y="68"/>
                    <a:pt x="352" y="33"/>
                  </a:cubicBezTo>
                  <a:cubicBezTo>
                    <a:pt x="350" y="23"/>
                    <a:pt x="340" y="0"/>
                    <a:pt x="325" y="6"/>
                  </a:cubicBezTo>
                  <a:cubicBezTo>
                    <a:pt x="316" y="11"/>
                    <a:pt x="320" y="27"/>
                    <a:pt x="318" y="36"/>
                  </a:cubicBezTo>
                  <a:cubicBezTo>
                    <a:pt x="312" y="59"/>
                    <a:pt x="298" y="72"/>
                    <a:pt x="284" y="92"/>
                  </a:cubicBezTo>
                  <a:cubicBezTo>
                    <a:pt x="276" y="104"/>
                    <a:pt x="266" y="109"/>
                    <a:pt x="256" y="121"/>
                  </a:cubicBezTo>
                  <a:cubicBezTo>
                    <a:pt x="245" y="133"/>
                    <a:pt x="242" y="136"/>
                    <a:pt x="235" y="151"/>
                  </a:cubicBezTo>
                  <a:cubicBezTo>
                    <a:pt x="227" y="169"/>
                    <a:pt x="216" y="187"/>
                    <a:pt x="196" y="194"/>
                  </a:cubicBezTo>
                  <a:cubicBezTo>
                    <a:pt x="182" y="199"/>
                    <a:pt x="168" y="202"/>
                    <a:pt x="154" y="205"/>
                  </a:cubicBezTo>
                  <a:cubicBezTo>
                    <a:pt x="156" y="221"/>
                    <a:pt x="159" y="243"/>
                    <a:pt x="161" y="275"/>
                  </a:cubicBezTo>
                  <a:cubicBezTo>
                    <a:pt x="162" y="289"/>
                    <a:pt x="164" y="320"/>
                    <a:pt x="164" y="351"/>
                  </a:cubicBezTo>
                  <a:cubicBezTo>
                    <a:pt x="167" y="350"/>
                    <a:pt x="170" y="349"/>
                    <a:pt x="174" y="348"/>
                  </a:cubicBezTo>
                  <a:cubicBezTo>
                    <a:pt x="191" y="344"/>
                    <a:pt x="211" y="339"/>
                    <a:pt x="226" y="343"/>
                  </a:cubicBezTo>
                  <a:cubicBezTo>
                    <a:pt x="239" y="347"/>
                    <a:pt x="251" y="351"/>
                    <a:pt x="265" y="353"/>
                  </a:cubicBezTo>
                  <a:cubicBezTo>
                    <a:pt x="278" y="356"/>
                    <a:pt x="289" y="358"/>
                    <a:pt x="302" y="358"/>
                  </a:cubicBezTo>
                  <a:cubicBezTo>
                    <a:pt x="323" y="358"/>
                    <a:pt x="343" y="356"/>
                    <a:pt x="353" y="355"/>
                  </a:cubicBezTo>
                  <a:cubicBezTo>
                    <a:pt x="357" y="354"/>
                    <a:pt x="367" y="353"/>
                    <a:pt x="374" y="350"/>
                  </a:cubicBezTo>
                  <a:cubicBezTo>
                    <a:pt x="380" y="348"/>
                    <a:pt x="385" y="345"/>
                    <a:pt x="389" y="337"/>
                  </a:cubicBezTo>
                  <a:cubicBezTo>
                    <a:pt x="394" y="328"/>
                    <a:pt x="394" y="321"/>
                    <a:pt x="389" y="312"/>
                  </a:cubicBezTo>
                  <a:cubicBezTo>
                    <a:pt x="412" y="307"/>
                    <a:pt x="425" y="288"/>
                    <a:pt x="411" y="267"/>
                  </a:cubicBezTo>
                  <a:cubicBezTo>
                    <a:pt x="419" y="266"/>
                    <a:pt x="430" y="257"/>
                    <a:pt x="431" y="249"/>
                  </a:cubicBezTo>
                  <a:cubicBezTo>
                    <a:pt x="434" y="236"/>
                    <a:pt x="430" y="227"/>
                    <a:pt x="421" y="218"/>
                  </a:cubicBezTo>
                  <a:cubicBezTo>
                    <a:pt x="431" y="216"/>
                    <a:pt x="444" y="209"/>
                    <a:pt x="443" y="197"/>
                  </a:cubicBez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pPr defTabSz="685800"/>
              <a:endParaRPr lang="en-US" sz="1350">
                <a:solidFill>
                  <a:srgbClr val="182642"/>
                </a:solidFill>
                <a:latin typeface="Calibri Light"/>
              </a:endParaRPr>
            </a:p>
          </p:txBody>
        </p:sp>
      </p:grpSp>
      <p:grpSp>
        <p:nvGrpSpPr>
          <p:cNvPr id="97" name="Group 96"/>
          <p:cNvGrpSpPr/>
          <p:nvPr/>
        </p:nvGrpSpPr>
        <p:grpSpPr>
          <a:xfrm>
            <a:off x="2703955" y="5131900"/>
            <a:ext cx="587828" cy="587828"/>
            <a:chOff x="3822985" y="5235077"/>
            <a:chExt cx="783771" cy="783771"/>
          </a:xfrm>
        </p:grpSpPr>
        <p:sp>
          <p:nvSpPr>
            <p:cNvPr id="98" name="Oval 97"/>
            <p:cNvSpPr/>
            <p:nvPr/>
          </p:nvSpPr>
          <p:spPr>
            <a:xfrm>
              <a:off x="3822985" y="5235077"/>
              <a:ext cx="783771" cy="78377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Light"/>
              </a:endParaRPr>
            </a:p>
          </p:txBody>
        </p:sp>
        <p:grpSp>
          <p:nvGrpSpPr>
            <p:cNvPr id="99" name="Group 24"/>
            <p:cNvGrpSpPr>
              <a:grpSpLocks noChangeAspect="1"/>
            </p:cNvGrpSpPr>
            <p:nvPr/>
          </p:nvGrpSpPr>
          <p:grpSpPr bwMode="auto">
            <a:xfrm>
              <a:off x="3991023" y="5298524"/>
              <a:ext cx="519515" cy="578685"/>
              <a:chOff x="5600" y="2689"/>
              <a:chExt cx="439" cy="489"/>
            </a:xfrm>
            <a:solidFill>
              <a:schemeClr val="bg1"/>
            </a:solidFill>
          </p:grpSpPr>
          <p:sp>
            <p:nvSpPr>
              <p:cNvPr id="100" name="Freeform 25"/>
              <p:cNvSpPr>
                <a:spLocks/>
              </p:cNvSpPr>
              <p:nvPr/>
            </p:nvSpPr>
            <p:spPr bwMode="auto">
              <a:xfrm>
                <a:off x="5920" y="2883"/>
                <a:ext cx="13" cy="35"/>
              </a:xfrm>
              <a:custGeom>
                <a:avLst/>
                <a:gdLst>
                  <a:gd name="T0" fmla="*/ 5 w 6"/>
                  <a:gd name="T1" fmla="*/ 0 h 17"/>
                  <a:gd name="T2" fmla="*/ 6 w 6"/>
                  <a:gd name="T3" fmla="*/ 2 h 17"/>
                  <a:gd name="T4" fmla="*/ 6 w 6"/>
                  <a:gd name="T5" fmla="*/ 14 h 17"/>
                  <a:gd name="T6" fmla="*/ 3 w 6"/>
                  <a:gd name="T7" fmla="*/ 17 h 17"/>
                  <a:gd name="T8" fmla="*/ 1 w 6"/>
                  <a:gd name="T9" fmla="*/ 16 h 17"/>
                  <a:gd name="T10" fmla="*/ 0 w 6"/>
                  <a:gd name="T11" fmla="*/ 14 h 17"/>
                  <a:gd name="T12" fmla="*/ 0 w 6"/>
                  <a:gd name="T13" fmla="*/ 2 h 17"/>
                  <a:gd name="T14" fmla="*/ 3 w 6"/>
                  <a:gd name="T15" fmla="*/ 0 h 17"/>
                  <a:gd name="T16" fmla="*/ 5 w 6"/>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7">
                    <a:moveTo>
                      <a:pt x="5" y="0"/>
                    </a:moveTo>
                    <a:cubicBezTo>
                      <a:pt x="6" y="1"/>
                      <a:pt x="6" y="1"/>
                      <a:pt x="6" y="2"/>
                    </a:cubicBezTo>
                    <a:cubicBezTo>
                      <a:pt x="6" y="14"/>
                      <a:pt x="6" y="14"/>
                      <a:pt x="6" y="14"/>
                    </a:cubicBezTo>
                    <a:cubicBezTo>
                      <a:pt x="6" y="16"/>
                      <a:pt x="5" y="17"/>
                      <a:pt x="3" y="17"/>
                    </a:cubicBezTo>
                    <a:cubicBezTo>
                      <a:pt x="2" y="17"/>
                      <a:pt x="2" y="17"/>
                      <a:pt x="1" y="16"/>
                    </a:cubicBezTo>
                    <a:cubicBezTo>
                      <a:pt x="1" y="16"/>
                      <a:pt x="0" y="15"/>
                      <a:pt x="0" y="14"/>
                    </a:cubicBezTo>
                    <a:cubicBezTo>
                      <a:pt x="0" y="2"/>
                      <a:pt x="0" y="2"/>
                      <a:pt x="0" y="2"/>
                    </a:cubicBezTo>
                    <a:cubicBezTo>
                      <a:pt x="0" y="1"/>
                      <a:pt x="2" y="0"/>
                      <a:pt x="3" y="0"/>
                    </a:cubicBezTo>
                    <a:cubicBezTo>
                      <a:pt x="4" y="0"/>
                      <a:pt x="5"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US" sz="1350">
                  <a:solidFill>
                    <a:srgbClr val="182642"/>
                  </a:solidFill>
                  <a:latin typeface="Calibri Light"/>
                </a:endParaRPr>
              </a:p>
            </p:txBody>
          </p:sp>
          <p:sp>
            <p:nvSpPr>
              <p:cNvPr id="101" name="Freeform 26"/>
              <p:cNvSpPr>
                <a:spLocks noEditPoints="1"/>
              </p:cNvSpPr>
              <p:nvPr/>
            </p:nvSpPr>
            <p:spPr bwMode="auto">
              <a:xfrm>
                <a:off x="5912" y="2833"/>
                <a:ext cx="27" cy="39"/>
              </a:xfrm>
              <a:custGeom>
                <a:avLst/>
                <a:gdLst>
                  <a:gd name="T0" fmla="*/ 6 w 13"/>
                  <a:gd name="T1" fmla="*/ 0 h 19"/>
                  <a:gd name="T2" fmla="*/ 13 w 13"/>
                  <a:gd name="T3" fmla="*/ 6 h 19"/>
                  <a:gd name="T4" fmla="*/ 13 w 13"/>
                  <a:gd name="T5" fmla="*/ 13 h 19"/>
                  <a:gd name="T6" fmla="*/ 11 w 13"/>
                  <a:gd name="T7" fmla="*/ 17 h 19"/>
                  <a:gd name="T8" fmla="*/ 6 w 13"/>
                  <a:gd name="T9" fmla="*/ 19 h 19"/>
                  <a:gd name="T10" fmla="*/ 0 w 13"/>
                  <a:gd name="T11" fmla="*/ 13 h 19"/>
                  <a:gd name="T12" fmla="*/ 0 w 13"/>
                  <a:gd name="T13" fmla="*/ 6 h 19"/>
                  <a:gd name="T14" fmla="*/ 2 w 13"/>
                  <a:gd name="T15" fmla="*/ 2 h 19"/>
                  <a:gd name="T16" fmla="*/ 6 w 13"/>
                  <a:gd name="T17" fmla="*/ 0 h 19"/>
                  <a:gd name="T18" fmla="*/ 8 w 13"/>
                  <a:gd name="T19" fmla="*/ 13 h 19"/>
                  <a:gd name="T20" fmla="*/ 9 w 13"/>
                  <a:gd name="T21" fmla="*/ 11 h 19"/>
                  <a:gd name="T22" fmla="*/ 9 w 13"/>
                  <a:gd name="T23" fmla="*/ 8 h 19"/>
                  <a:gd name="T24" fmla="*/ 6 w 13"/>
                  <a:gd name="T25" fmla="*/ 5 h 19"/>
                  <a:gd name="T26" fmla="*/ 5 w 13"/>
                  <a:gd name="T27" fmla="*/ 6 h 19"/>
                  <a:gd name="T28" fmla="*/ 4 w 13"/>
                  <a:gd name="T29" fmla="*/ 8 h 19"/>
                  <a:gd name="T30" fmla="*/ 4 w 13"/>
                  <a:gd name="T31" fmla="*/ 11 h 19"/>
                  <a:gd name="T32" fmla="*/ 6 w 13"/>
                  <a:gd name="T33" fmla="*/ 14 h 19"/>
                  <a:gd name="T34" fmla="*/ 8 w 13"/>
                  <a:gd name="T35" fmla="*/ 1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19">
                    <a:moveTo>
                      <a:pt x="6" y="0"/>
                    </a:moveTo>
                    <a:cubicBezTo>
                      <a:pt x="10" y="0"/>
                      <a:pt x="13" y="3"/>
                      <a:pt x="13" y="6"/>
                    </a:cubicBezTo>
                    <a:cubicBezTo>
                      <a:pt x="13" y="13"/>
                      <a:pt x="13" y="13"/>
                      <a:pt x="13" y="13"/>
                    </a:cubicBezTo>
                    <a:cubicBezTo>
                      <a:pt x="13" y="14"/>
                      <a:pt x="12" y="16"/>
                      <a:pt x="11" y="17"/>
                    </a:cubicBezTo>
                    <a:cubicBezTo>
                      <a:pt x="10" y="18"/>
                      <a:pt x="8" y="19"/>
                      <a:pt x="6" y="19"/>
                    </a:cubicBezTo>
                    <a:cubicBezTo>
                      <a:pt x="3" y="19"/>
                      <a:pt x="0" y="16"/>
                      <a:pt x="0" y="13"/>
                    </a:cubicBezTo>
                    <a:cubicBezTo>
                      <a:pt x="0" y="6"/>
                      <a:pt x="0" y="6"/>
                      <a:pt x="0" y="6"/>
                    </a:cubicBezTo>
                    <a:cubicBezTo>
                      <a:pt x="0" y="5"/>
                      <a:pt x="1" y="3"/>
                      <a:pt x="2" y="2"/>
                    </a:cubicBezTo>
                    <a:cubicBezTo>
                      <a:pt x="3" y="1"/>
                      <a:pt x="5" y="0"/>
                      <a:pt x="6" y="0"/>
                    </a:cubicBezTo>
                    <a:close/>
                    <a:moveTo>
                      <a:pt x="8" y="13"/>
                    </a:moveTo>
                    <a:cubicBezTo>
                      <a:pt x="8" y="13"/>
                      <a:pt x="9" y="12"/>
                      <a:pt x="9" y="11"/>
                    </a:cubicBezTo>
                    <a:cubicBezTo>
                      <a:pt x="9" y="8"/>
                      <a:pt x="9" y="8"/>
                      <a:pt x="9" y="8"/>
                    </a:cubicBezTo>
                    <a:cubicBezTo>
                      <a:pt x="9" y="6"/>
                      <a:pt x="8" y="5"/>
                      <a:pt x="6" y="5"/>
                    </a:cubicBezTo>
                    <a:cubicBezTo>
                      <a:pt x="6" y="5"/>
                      <a:pt x="5" y="5"/>
                      <a:pt x="5" y="6"/>
                    </a:cubicBezTo>
                    <a:cubicBezTo>
                      <a:pt x="4" y="6"/>
                      <a:pt x="4" y="7"/>
                      <a:pt x="4" y="8"/>
                    </a:cubicBezTo>
                    <a:cubicBezTo>
                      <a:pt x="4" y="11"/>
                      <a:pt x="4" y="11"/>
                      <a:pt x="4" y="11"/>
                    </a:cubicBezTo>
                    <a:cubicBezTo>
                      <a:pt x="4" y="13"/>
                      <a:pt x="5" y="14"/>
                      <a:pt x="6" y="14"/>
                    </a:cubicBezTo>
                    <a:cubicBezTo>
                      <a:pt x="7" y="14"/>
                      <a:pt x="8" y="14"/>
                      <a:pt x="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US" sz="1350">
                  <a:solidFill>
                    <a:srgbClr val="182642"/>
                  </a:solidFill>
                  <a:latin typeface="Calibri Light"/>
                </a:endParaRPr>
              </a:p>
            </p:txBody>
          </p:sp>
          <p:sp>
            <p:nvSpPr>
              <p:cNvPr id="102" name="Freeform 27"/>
              <p:cNvSpPr>
                <a:spLocks/>
              </p:cNvSpPr>
              <p:nvPr/>
            </p:nvSpPr>
            <p:spPr bwMode="auto">
              <a:xfrm>
                <a:off x="5889" y="2835"/>
                <a:ext cx="10" cy="35"/>
              </a:xfrm>
              <a:custGeom>
                <a:avLst/>
                <a:gdLst>
                  <a:gd name="T0" fmla="*/ 2 w 5"/>
                  <a:gd name="T1" fmla="*/ 0 h 17"/>
                  <a:gd name="T2" fmla="*/ 5 w 5"/>
                  <a:gd name="T3" fmla="*/ 2 h 17"/>
                  <a:gd name="T4" fmla="*/ 5 w 5"/>
                  <a:gd name="T5" fmla="*/ 15 h 17"/>
                  <a:gd name="T6" fmla="*/ 4 w 5"/>
                  <a:gd name="T7" fmla="*/ 16 h 17"/>
                  <a:gd name="T8" fmla="*/ 2 w 5"/>
                  <a:gd name="T9" fmla="*/ 17 h 17"/>
                  <a:gd name="T10" fmla="*/ 0 w 5"/>
                  <a:gd name="T11" fmla="*/ 15 h 17"/>
                  <a:gd name="T12" fmla="*/ 0 w 5"/>
                  <a:gd name="T13" fmla="*/ 2 h 17"/>
                  <a:gd name="T14" fmla="*/ 1 w 5"/>
                  <a:gd name="T15" fmla="*/ 1 h 17"/>
                  <a:gd name="T16" fmla="*/ 2 w 5"/>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7">
                    <a:moveTo>
                      <a:pt x="2" y="0"/>
                    </a:moveTo>
                    <a:cubicBezTo>
                      <a:pt x="4" y="0"/>
                      <a:pt x="5" y="1"/>
                      <a:pt x="5" y="2"/>
                    </a:cubicBezTo>
                    <a:cubicBezTo>
                      <a:pt x="5" y="15"/>
                      <a:pt x="5" y="15"/>
                      <a:pt x="5" y="15"/>
                    </a:cubicBezTo>
                    <a:cubicBezTo>
                      <a:pt x="5" y="15"/>
                      <a:pt x="5" y="16"/>
                      <a:pt x="4" y="16"/>
                    </a:cubicBezTo>
                    <a:cubicBezTo>
                      <a:pt x="4" y="17"/>
                      <a:pt x="3" y="17"/>
                      <a:pt x="2" y="17"/>
                    </a:cubicBezTo>
                    <a:cubicBezTo>
                      <a:pt x="1" y="17"/>
                      <a:pt x="0" y="16"/>
                      <a:pt x="0" y="15"/>
                    </a:cubicBezTo>
                    <a:cubicBezTo>
                      <a:pt x="0" y="2"/>
                      <a:pt x="0" y="2"/>
                      <a:pt x="0" y="2"/>
                    </a:cubicBezTo>
                    <a:cubicBezTo>
                      <a:pt x="0" y="2"/>
                      <a:pt x="0" y="1"/>
                      <a:pt x="1" y="1"/>
                    </a:cubicBezTo>
                    <a:cubicBezTo>
                      <a:pt x="1" y="0"/>
                      <a:pt x="2"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US" sz="1350">
                  <a:solidFill>
                    <a:srgbClr val="182642"/>
                  </a:solidFill>
                  <a:latin typeface="Calibri Light"/>
                </a:endParaRPr>
              </a:p>
            </p:txBody>
          </p:sp>
          <p:sp>
            <p:nvSpPr>
              <p:cNvPr id="103" name="Freeform 28"/>
              <p:cNvSpPr>
                <a:spLocks/>
              </p:cNvSpPr>
              <p:nvPr/>
            </p:nvSpPr>
            <p:spPr bwMode="auto">
              <a:xfrm>
                <a:off x="5889" y="2933"/>
                <a:ext cx="10" cy="35"/>
              </a:xfrm>
              <a:custGeom>
                <a:avLst/>
                <a:gdLst>
                  <a:gd name="T0" fmla="*/ 2 w 5"/>
                  <a:gd name="T1" fmla="*/ 0 h 17"/>
                  <a:gd name="T2" fmla="*/ 5 w 5"/>
                  <a:gd name="T3" fmla="*/ 2 h 17"/>
                  <a:gd name="T4" fmla="*/ 5 w 5"/>
                  <a:gd name="T5" fmla="*/ 15 h 17"/>
                  <a:gd name="T6" fmla="*/ 4 w 5"/>
                  <a:gd name="T7" fmla="*/ 16 h 17"/>
                  <a:gd name="T8" fmla="*/ 2 w 5"/>
                  <a:gd name="T9" fmla="*/ 17 h 17"/>
                  <a:gd name="T10" fmla="*/ 0 w 5"/>
                  <a:gd name="T11" fmla="*/ 15 h 17"/>
                  <a:gd name="T12" fmla="*/ 0 w 5"/>
                  <a:gd name="T13" fmla="*/ 2 h 17"/>
                  <a:gd name="T14" fmla="*/ 0 w 5"/>
                  <a:gd name="T15" fmla="*/ 0 h 17"/>
                  <a:gd name="T16" fmla="*/ 2 w 5"/>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7">
                    <a:moveTo>
                      <a:pt x="2" y="0"/>
                    </a:moveTo>
                    <a:cubicBezTo>
                      <a:pt x="4" y="0"/>
                      <a:pt x="5" y="1"/>
                      <a:pt x="5" y="2"/>
                    </a:cubicBezTo>
                    <a:cubicBezTo>
                      <a:pt x="5" y="15"/>
                      <a:pt x="5" y="15"/>
                      <a:pt x="5" y="15"/>
                    </a:cubicBezTo>
                    <a:cubicBezTo>
                      <a:pt x="5" y="15"/>
                      <a:pt x="5" y="16"/>
                      <a:pt x="4" y="16"/>
                    </a:cubicBezTo>
                    <a:cubicBezTo>
                      <a:pt x="4" y="17"/>
                      <a:pt x="3" y="17"/>
                      <a:pt x="2" y="17"/>
                    </a:cubicBezTo>
                    <a:cubicBezTo>
                      <a:pt x="1" y="17"/>
                      <a:pt x="0" y="16"/>
                      <a:pt x="0" y="15"/>
                    </a:cubicBezTo>
                    <a:cubicBezTo>
                      <a:pt x="0" y="2"/>
                      <a:pt x="0" y="2"/>
                      <a:pt x="0" y="2"/>
                    </a:cubicBezTo>
                    <a:cubicBezTo>
                      <a:pt x="0" y="2"/>
                      <a:pt x="0" y="1"/>
                      <a:pt x="0" y="0"/>
                    </a:cubicBezTo>
                    <a:cubicBezTo>
                      <a:pt x="1" y="0"/>
                      <a:pt x="2"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US" sz="1350">
                  <a:solidFill>
                    <a:srgbClr val="182642"/>
                  </a:solidFill>
                  <a:latin typeface="Calibri Light"/>
                </a:endParaRPr>
              </a:p>
            </p:txBody>
          </p:sp>
          <p:sp>
            <p:nvSpPr>
              <p:cNvPr id="104" name="Freeform 29"/>
              <p:cNvSpPr>
                <a:spLocks noEditPoints="1"/>
              </p:cNvSpPr>
              <p:nvPr/>
            </p:nvSpPr>
            <p:spPr bwMode="auto">
              <a:xfrm>
                <a:off x="5883" y="2783"/>
                <a:ext cx="27" cy="39"/>
              </a:xfrm>
              <a:custGeom>
                <a:avLst/>
                <a:gdLst>
                  <a:gd name="T0" fmla="*/ 6 w 13"/>
                  <a:gd name="T1" fmla="*/ 0 h 19"/>
                  <a:gd name="T2" fmla="*/ 11 w 13"/>
                  <a:gd name="T3" fmla="*/ 2 h 19"/>
                  <a:gd name="T4" fmla="*/ 13 w 13"/>
                  <a:gd name="T5" fmla="*/ 6 h 19"/>
                  <a:gd name="T6" fmla="*/ 13 w 13"/>
                  <a:gd name="T7" fmla="*/ 13 h 19"/>
                  <a:gd name="T8" fmla="*/ 6 w 13"/>
                  <a:gd name="T9" fmla="*/ 19 h 19"/>
                  <a:gd name="T10" fmla="*/ 2 w 13"/>
                  <a:gd name="T11" fmla="*/ 17 h 19"/>
                  <a:gd name="T12" fmla="*/ 0 w 13"/>
                  <a:gd name="T13" fmla="*/ 13 h 19"/>
                  <a:gd name="T14" fmla="*/ 0 w 13"/>
                  <a:gd name="T15" fmla="*/ 6 h 19"/>
                  <a:gd name="T16" fmla="*/ 6 w 13"/>
                  <a:gd name="T17" fmla="*/ 0 h 19"/>
                  <a:gd name="T18" fmla="*/ 6 w 13"/>
                  <a:gd name="T19" fmla="*/ 14 h 19"/>
                  <a:gd name="T20" fmla="*/ 9 w 13"/>
                  <a:gd name="T21" fmla="*/ 11 h 19"/>
                  <a:gd name="T22" fmla="*/ 9 w 13"/>
                  <a:gd name="T23" fmla="*/ 8 h 19"/>
                  <a:gd name="T24" fmla="*/ 8 w 13"/>
                  <a:gd name="T25" fmla="*/ 6 h 19"/>
                  <a:gd name="T26" fmla="*/ 6 w 13"/>
                  <a:gd name="T27" fmla="*/ 5 h 19"/>
                  <a:gd name="T28" fmla="*/ 4 w 13"/>
                  <a:gd name="T29" fmla="*/ 8 h 19"/>
                  <a:gd name="T30" fmla="*/ 4 w 13"/>
                  <a:gd name="T31" fmla="*/ 11 h 19"/>
                  <a:gd name="T32" fmla="*/ 5 w 13"/>
                  <a:gd name="T33" fmla="*/ 13 h 19"/>
                  <a:gd name="T34" fmla="*/ 6 w 13"/>
                  <a:gd name="T35"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19">
                    <a:moveTo>
                      <a:pt x="6" y="0"/>
                    </a:moveTo>
                    <a:cubicBezTo>
                      <a:pt x="8" y="0"/>
                      <a:pt x="10" y="1"/>
                      <a:pt x="11" y="2"/>
                    </a:cubicBezTo>
                    <a:cubicBezTo>
                      <a:pt x="12" y="3"/>
                      <a:pt x="13" y="5"/>
                      <a:pt x="13" y="6"/>
                    </a:cubicBezTo>
                    <a:cubicBezTo>
                      <a:pt x="13" y="13"/>
                      <a:pt x="13" y="13"/>
                      <a:pt x="13" y="13"/>
                    </a:cubicBezTo>
                    <a:cubicBezTo>
                      <a:pt x="13" y="16"/>
                      <a:pt x="10" y="19"/>
                      <a:pt x="6" y="19"/>
                    </a:cubicBezTo>
                    <a:cubicBezTo>
                      <a:pt x="5" y="19"/>
                      <a:pt x="3" y="18"/>
                      <a:pt x="2" y="17"/>
                    </a:cubicBezTo>
                    <a:cubicBezTo>
                      <a:pt x="1" y="16"/>
                      <a:pt x="0" y="14"/>
                      <a:pt x="0" y="13"/>
                    </a:cubicBezTo>
                    <a:cubicBezTo>
                      <a:pt x="0" y="6"/>
                      <a:pt x="0" y="6"/>
                      <a:pt x="0" y="6"/>
                    </a:cubicBezTo>
                    <a:cubicBezTo>
                      <a:pt x="0" y="3"/>
                      <a:pt x="3" y="0"/>
                      <a:pt x="6" y="0"/>
                    </a:cubicBezTo>
                    <a:close/>
                    <a:moveTo>
                      <a:pt x="6" y="14"/>
                    </a:moveTo>
                    <a:cubicBezTo>
                      <a:pt x="8" y="14"/>
                      <a:pt x="9" y="13"/>
                      <a:pt x="9" y="11"/>
                    </a:cubicBezTo>
                    <a:cubicBezTo>
                      <a:pt x="9" y="8"/>
                      <a:pt x="9" y="8"/>
                      <a:pt x="9" y="8"/>
                    </a:cubicBezTo>
                    <a:cubicBezTo>
                      <a:pt x="9" y="7"/>
                      <a:pt x="8" y="6"/>
                      <a:pt x="8" y="6"/>
                    </a:cubicBezTo>
                    <a:cubicBezTo>
                      <a:pt x="7" y="5"/>
                      <a:pt x="7" y="5"/>
                      <a:pt x="6" y="5"/>
                    </a:cubicBezTo>
                    <a:cubicBezTo>
                      <a:pt x="5" y="5"/>
                      <a:pt x="4" y="6"/>
                      <a:pt x="4" y="8"/>
                    </a:cubicBezTo>
                    <a:cubicBezTo>
                      <a:pt x="4" y="11"/>
                      <a:pt x="4" y="11"/>
                      <a:pt x="4" y="11"/>
                    </a:cubicBezTo>
                    <a:cubicBezTo>
                      <a:pt x="4" y="12"/>
                      <a:pt x="4" y="13"/>
                      <a:pt x="5" y="13"/>
                    </a:cubicBezTo>
                    <a:cubicBezTo>
                      <a:pt x="5" y="14"/>
                      <a:pt x="6" y="14"/>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US" sz="1350">
                  <a:solidFill>
                    <a:srgbClr val="182642"/>
                  </a:solidFill>
                  <a:latin typeface="Calibri Light"/>
                </a:endParaRPr>
              </a:p>
            </p:txBody>
          </p:sp>
          <p:sp>
            <p:nvSpPr>
              <p:cNvPr id="105" name="Freeform 30"/>
              <p:cNvSpPr>
                <a:spLocks noEditPoints="1"/>
              </p:cNvSpPr>
              <p:nvPr/>
            </p:nvSpPr>
            <p:spPr bwMode="auto">
              <a:xfrm>
                <a:off x="5883" y="2881"/>
                <a:ext cx="25" cy="39"/>
              </a:xfrm>
              <a:custGeom>
                <a:avLst/>
                <a:gdLst>
                  <a:gd name="T0" fmla="*/ 8 w 12"/>
                  <a:gd name="T1" fmla="*/ 8 h 19"/>
                  <a:gd name="T2" fmla="*/ 8 w 12"/>
                  <a:gd name="T3" fmla="*/ 6 h 19"/>
                  <a:gd name="T4" fmla="*/ 6 w 12"/>
                  <a:gd name="T5" fmla="*/ 5 h 19"/>
                  <a:gd name="T6" fmla="*/ 4 w 12"/>
                  <a:gd name="T7" fmla="*/ 8 h 19"/>
                  <a:gd name="T8" fmla="*/ 4 w 12"/>
                  <a:gd name="T9" fmla="*/ 11 h 19"/>
                  <a:gd name="T10" fmla="*/ 5 w 12"/>
                  <a:gd name="T11" fmla="*/ 13 h 19"/>
                  <a:gd name="T12" fmla="*/ 6 w 12"/>
                  <a:gd name="T13" fmla="*/ 14 h 19"/>
                  <a:gd name="T14" fmla="*/ 8 w 12"/>
                  <a:gd name="T15" fmla="*/ 11 h 19"/>
                  <a:gd name="T16" fmla="*/ 8 w 12"/>
                  <a:gd name="T17" fmla="*/ 8 h 19"/>
                  <a:gd name="T18" fmla="*/ 6 w 12"/>
                  <a:gd name="T19" fmla="*/ 0 h 19"/>
                  <a:gd name="T20" fmla="*/ 11 w 12"/>
                  <a:gd name="T21" fmla="*/ 2 h 19"/>
                  <a:gd name="T22" fmla="*/ 12 w 12"/>
                  <a:gd name="T23" fmla="*/ 6 h 19"/>
                  <a:gd name="T24" fmla="*/ 12 w 12"/>
                  <a:gd name="T25" fmla="*/ 12 h 19"/>
                  <a:gd name="T26" fmla="*/ 6 w 12"/>
                  <a:gd name="T27" fmla="*/ 19 h 19"/>
                  <a:gd name="T28" fmla="*/ 2 w 12"/>
                  <a:gd name="T29" fmla="*/ 17 h 19"/>
                  <a:gd name="T30" fmla="*/ 0 w 12"/>
                  <a:gd name="T31" fmla="*/ 12 h 19"/>
                  <a:gd name="T32" fmla="*/ 0 w 12"/>
                  <a:gd name="T33" fmla="*/ 6 h 19"/>
                  <a:gd name="T34" fmla="*/ 6 w 12"/>
                  <a:gd name="T3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19">
                    <a:moveTo>
                      <a:pt x="8" y="8"/>
                    </a:moveTo>
                    <a:cubicBezTo>
                      <a:pt x="8" y="7"/>
                      <a:pt x="8" y="6"/>
                      <a:pt x="8" y="6"/>
                    </a:cubicBezTo>
                    <a:cubicBezTo>
                      <a:pt x="7" y="5"/>
                      <a:pt x="7" y="5"/>
                      <a:pt x="6" y="5"/>
                    </a:cubicBezTo>
                    <a:cubicBezTo>
                      <a:pt x="5" y="5"/>
                      <a:pt x="4" y="6"/>
                      <a:pt x="4" y="8"/>
                    </a:cubicBezTo>
                    <a:cubicBezTo>
                      <a:pt x="4" y="11"/>
                      <a:pt x="4" y="11"/>
                      <a:pt x="4" y="11"/>
                    </a:cubicBezTo>
                    <a:cubicBezTo>
                      <a:pt x="4" y="12"/>
                      <a:pt x="4" y="13"/>
                      <a:pt x="5" y="13"/>
                    </a:cubicBezTo>
                    <a:cubicBezTo>
                      <a:pt x="5" y="14"/>
                      <a:pt x="6" y="14"/>
                      <a:pt x="6" y="14"/>
                    </a:cubicBezTo>
                    <a:cubicBezTo>
                      <a:pt x="7" y="14"/>
                      <a:pt x="8" y="13"/>
                      <a:pt x="8" y="11"/>
                    </a:cubicBezTo>
                    <a:lnTo>
                      <a:pt x="8" y="8"/>
                    </a:lnTo>
                    <a:close/>
                    <a:moveTo>
                      <a:pt x="6" y="0"/>
                    </a:moveTo>
                    <a:cubicBezTo>
                      <a:pt x="8" y="0"/>
                      <a:pt x="9" y="1"/>
                      <a:pt x="11" y="2"/>
                    </a:cubicBezTo>
                    <a:cubicBezTo>
                      <a:pt x="12" y="3"/>
                      <a:pt x="12" y="5"/>
                      <a:pt x="12" y="6"/>
                    </a:cubicBezTo>
                    <a:cubicBezTo>
                      <a:pt x="12" y="12"/>
                      <a:pt x="12" y="12"/>
                      <a:pt x="12" y="12"/>
                    </a:cubicBezTo>
                    <a:cubicBezTo>
                      <a:pt x="12" y="16"/>
                      <a:pt x="10" y="19"/>
                      <a:pt x="6" y="19"/>
                    </a:cubicBezTo>
                    <a:cubicBezTo>
                      <a:pt x="4" y="19"/>
                      <a:pt x="3" y="18"/>
                      <a:pt x="2" y="17"/>
                    </a:cubicBezTo>
                    <a:cubicBezTo>
                      <a:pt x="1" y="16"/>
                      <a:pt x="0" y="14"/>
                      <a:pt x="0" y="12"/>
                    </a:cubicBezTo>
                    <a:cubicBezTo>
                      <a:pt x="0" y="6"/>
                      <a:pt x="0" y="6"/>
                      <a:pt x="0" y="6"/>
                    </a:cubicBezTo>
                    <a:cubicBezTo>
                      <a:pt x="0" y="3"/>
                      <a:pt x="3"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US" sz="1350">
                  <a:solidFill>
                    <a:srgbClr val="182642"/>
                  </a:solidFill>
                  <a:latin typeface="Calibri Light"/>
                </a:endParaRPr>
              </a:p>
            </p:txBody>
          </p:sp>
          <p:sp>
            <p:nvSpPr>
              <p:cNvPr id="106" name="Freeform 31"/>
              <p:cNvSpPr>
                <a:spLocks/>
              </p:cNvSpPr>
              <p:nvPr/>
            </p:nvSpPr>
            <p:spPr bwMode="auto">
              <a:xfrm>
                <a:off x="5858" y="2785"/>
                <a:ext cx="12" cy="35"/>
              </a:xfrm>
              <a:custGeom>
                <a:avLst/>
                <a:gdLst>
                  <a:gd name="T0" fmla="*/ 5 w 6"/>
                  <a:gd name="T1" fmla="*/ 0 h 17"/>
                  <a:gd name="T2" fmla="*/ 6 w 6"/>
                  <a:gd name="T3" fmla="*/ 2 h 17"/>
                  <a:gd name="T4" fmla="*/ 6 w 6"/>
                  <a:gd name="T5" fmla="*/ 15 h 17"/>
                  <a:gd name="T6" fmla="*/ 3 w 6"/>
                  <a:gd name="T7" fmla="*/ 17 h 17"/>
                  <a:gd name="T8" fmla="*/ 1 w 6"/>
                  <a:gd name="T9" fmla="*/ 16 h 17"/>
                  <a:gd name="T10" fmla="*/ 0 w 6"/>
                  <a:gd name="T11" fmla="*/ 15 h 17"/>
                  <a:gd name="T12" fmla="*/ 0 w 6"/>
                  <a:gd name="T13" fmla="*/ 2 h 17"/>
                  <a:gd name="T14" fmla="*/ 3 w 6"/>
                  <a:gd name="T15" fmla="*/ 0 h 17"/>
                  <a:gd name="T16" fmla="*/ 5 w 6"/>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7">
                    <a:moveTo>
                      <a:pt x="5" y="0"/>
                    </a:moveTo>
                    <a:cubicBezTo>
                      <a:pt x="5" y="1"/>
                      <a:pt x="6" y="2"/>
                      <a:pt x="6" y="2"/>
                    </a:cubicBezTo>
                    <a:cubicBezTo>
                      <a:pt x="6" y="15"/>
                      <a:pt x="6" y="15"/>
                      <a:pt x="6" y="15"/>
                    </a:cubicBezTo>
                    <a:cubicBezTo>
                      <a:pt x="6" y="16"/>
                      <a:pt x="4" y="17"/>
                      <a:pt x="3" y="17"/>
                    </a:cubicBezTo>
                    <a:cubicBezTo>
                      <a:pt x="2" y="17"/>
                      <a:pt x="2" y="17"/>
                      <a:pt x="1" y="16"/>
                    </a:cubicBezTo>
                    <a:cubicBezTo>
                      <a:pt x="1" y="16"/>
                      <a:pt x="0" y="15"/>
                      <a:pt x="0" y="15"/>
                    </a:cubicBezTo>
                    <a:cubicBezTo>
                      <a:pt x="0" y="2"/>
                      <a:pt x="0" y="2"/>
                      <a:pt x="0" y="2"/>
                    </a:cubicBezTo>
                    <a:cubicBezTo>
                      <a:pt x="0" y="1"/>
                      <a:pt x="1" y="0"/>
                      <a:pt x="3" y="0"/>
                    </a:cubicBezTo>
                    <a:cubicBezTo>
                      <a:pt x="4" y="0"/>
                      <a:pt x="4"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US" sz="1350">
                  <a:solidFill>
                    <a:srgbClr val="182642"/>
                  </a:solidFill>
                  <a:latin typeface="Calibri Light"/>
                </a:endParaRPr>
              </a:p>
            </p:txBody>
          </p:sp>
          <p:sp>
            <p:nvSpPr>
              <p:cNvPr id="107" name="Freeform 32"/>
              <p:cNvSpPr>
                <a:spLocks/>
              </p:cNvSpPr>
              <p:nvPr/>
            </p:nvSpPr>
            <p:spPr bwMode="auto">
              <a:xfrm>
                <a:off x="5858" y="2883"/>
                <a:ext cx="12" cy="35"/>
              </a:xfrm>
              <a:custGeom>
                <a:avLst/>
                <a:gdLst>
                  <a:gd name="T0" fmla="*/ 5 w 6"/>
                  <a:gd name="T1" fmla="*/ 0 h 17"/>
                  <a:gd name="T2" fmla="*/ 6 w 6"/>
                  <a:gd name="T3" fmla="*/ 2 h 17"/>
                  <a:gd name="T4" fmla="*/ 6 w 6"/>
                  <a:gd name="T5" fmla="*/ 14 h 17"/>
                  <a:gd name="T6" fmla="*/ 3 w 6"/>
                  <a:gd name="T7" fmla="*/ 17 h 17"/>
                  <a:gd name="T8" fmla="*/ 1 w 6"/>
                  <a:gd name="T9" fmla="*/ 16 h 17"/>
                  <a:gd name="T10" fmla="*/ 0 w 6"/>
                  <a:gd name="T11" fmla="*/ 14 h 17"/>
                  <a:gd name="T12" fmla="*/ 0 w 6"/>
                  <a:gd name="T13" fmla="*/ 2 h 17"/>
                  <a:gd name="T14" fmla="*/ 3 w 6"/>
                  <a:gd name="T15" fmla="*/ 0 h 17"/>
                  <a:gd name="T16" fmla="*/ 5 w 6"/>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7">
                    <a:moveTo>
                      <a:pt x="5" y="0"/>
                    </a:moveTo>
                    <a:cubicBezTo>
                      <a:pt x="5" y="1"/>
                      <a:pt x="6" y="1"/>
                      <a:pt x="6" y="2"/>
                    </a:cubicBezTo>
                    <a:cubicBezTo>
                      <a:pt x="6" y="14"/>
                      <a:pt x="6" y="14"/>
                      <a:pt x="6" y="14"/>
                    </a:cubicBezTo>
                    <a:cubicBezTo>
                      <a:pt x="6" y="16"/>
                      <a:pt x="4" y="17"/>
                      <a:pt x="3" y="17"/>
                    </a:cubicBezTo>
                    <a:cubicBezTo>
                      <a:pt x="2" y="17"/>
                      <a:pt x="1" y="17"/>
                      <a:pt x="1" y="16"/>
                    </a:cubicBezTo>
                    <a:cubicBezTo>
                      <a:pt x="0" y="16"/>
                      <a:pt x="0" y="15"/>
                      <a:pt x="0" y="14"/>
                    </a:cubicBezTo>
                    <a:cubicBezTo>
                      <a:pt x="0" y="2"/>
                      <a:pt x="0" y="2"/>
                      <a:pt x="0" y="2"/>
                    </a:cubicBezTo>
                    <a:cubicBezTo>
                      <a:pt x="0" y="1"/>
                      <a:pt x="1" y="0"/>
                      <a:pt x="3" y="0"/>
                    </a:cubicBezTo>
                    <a:cubicBezTo>
                      <a:pt x="4" y="0"/>
                      <a:pt x="4"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US" sz="1350">
                  <a:solidFill>
                    <a:srgbClr val="182642"/>
                  </a:solidFill>
                  <a:latin typeface="Calibri Light"/>
                </a:endParaRPr>
              </a:p>
            </p:txBody>
          </p:sp>
          <p:sp>
            <p:nvSpPr>
              <p:cNvPr id="108" name="Freeform 33"/>
              <p:cNvSpPr>
                <a:spLocks noEditPoints="1"/>
              </p:cNvSpPr>
              <p:nvPr/>
            </p:nvSpPr>
            <p:spPr bwMode="auto">
              <a:xfrm>
                <a:off x="5849" y="2833"/>
                <a:ext cx="25" cy="39"/>
              </a:xfrm>
              <a:custGeom>
                <a:avLst/>
                <a:gdLst>
                  <a:gd name="T0" fmla="*/ 11 w 12"/>
                  <a:gd name="T1" fmla="*/ 17 h 19"/>
                  <a:gd name="T2" fmla="*/ 6 w 12"/>
                  <a:gd name="T3" fmla="*/ 19 h 19"/>
                  <a:gd name="T4" fmla="*/ 0 w 12"/>
                  <a:gd name="T5" fmla="*/ 13 h 19"/>
                  <a:gd name="T6" fmla="*/ 0 w 12"/>
                  <a:gd name="T7" fmla="*/ 6 h 19"/>
                  <a:gd name="T8" fmla="*/ 2 w 12"/>
                  <a:gd name="T9" fmla="*/ 2 h 19"/>
                  <a:gd name="T10" fmla="*/ 6 w 12"/>
                  <a:gd name="T11" fmla="*/ 0 h 19"/>
                  <a:gd name="T12" fmla="*/ 12 w 12"/>
                  <a:gd name="T13" fmla="*/ 6 h 19"/>
                  <a:gd name="T14" fmla="*/ 12 w 12"/>
                  <a:gd name="T15" fmla="*/ 13 h 19"/>
                  <a:gd name="T16" fmla="*/ 11 w 12"/>
                  <a:gd name="T17" fmla="*/ 17 h 19"/>
                  <a:gd name="T18" fmla="*/ 8 w 12"/>
                  <a:gd name="T19" fmla="*/ 8 h 19"/>
                  <a:gd name="T20" fmla="*/ 6 w 12"/>
                  <a:gd name="T21" fmla="*/ 5 h 19"/>
                  <a:gd name="T22" fmla="*/ 5 w 12"/>
                  <a:gd name="T23" fmla="*/ 6 h 19"/>
                  <a:gd name="T24" fmla="*/ 4 w 12"/>
                  <a:gd name="T25" fmla="*/ 8 h 19"/>
                  <a:gd name="T26" fmla="*/ 4 w 12"/>
                  <a:gd name="T27" fmla="*/ 11 h 19"/>
                  <a:gd name="T28" fmla="*/ 6 w 12"/>
                  <a:gd name="T29" fmla="*/ 14 h 19"/>
                  <a:gd name="T30" fmla="*/ 8 w 12"/>
                  <a:gd name="T31" fmla="*/ 13 h 19"/>
                  <a:gd name="T32" fmla="*/ 8 w 12"/>
                  <a:gd name="T33" fmla="*/ 11 h 19"/>
                  <a:gd name="T34" fmla="*/ 8 w 12"/>
                  <a:gd name="T35"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19">
                    <a:moveTo>
                      <a:pt x="11" y="17"/>
                    </a:moveTo>
                    <a:cubicBezTo>
                      <a:pt x="9" y="18"/>
                      <a:pt x="8" y="19"/>
                      <a:pt x="6" y="19"/>
                    </a:cubicBezTo>
                    <a:cubicBezTo>
                      <a:pt x="3" y="19"/>
                      <a:pt x="0" y="16"/>
                      <a:pt x="0" y="13"/>
                    </a:cubicBezTo>
                    <a:cubicBezTo>
                      <a:pt x="0" y="6"/>
                      <a:pt x="0" y="6"/>
                      <a:pt x="0" y="6"/>
                    </a:cubicBezTo>
                    <a:cubicBezTo>
                      <a:pt x="0" y="5"/>
                      <a:pt x="1" y="3"/>
                      <a:pt x="2" y="2"/>
                    </a:cubicBezTo>
                    <a:cubicBezTo>
                      <a:pt x="3" y="1"/>
                      <a:pt x="4" y="0"/>
                      <a:pt x="6" y="0"/>
                    </a:cubicBezTo>
                    <a:cubicBezTo>
                      <a:pt x="10" y="0"/>
                      <a:pt x="12" y="3"/>
                      <a:pt x="12" y="6"/>
                    </a:cubicBezTo>
                    <a:cubicBezTo>
                      <a:pt x="12" y="13"/>
                      <a:pt x="12" y="13"/>
                      <a:pt x="12" y="13"/>
                    </a:cubicBezTo>
                    <a:cubicBezTo>
                      <a:pt x="12" y="14"/>
                      <a:pt x="12" y="16"/>
                      <a:pt x="11" y="17"/>
                    </a:cubicBezTo>
                    <a:close/>
                    <a:moveTo>
                      <a:pt x="8" y="8"/>
                    </a:moveTo>
                    <a:cubicBezTo>
                      <a:pt x="8" y="6"/>
                      <a:pt x="7" y="5"/>
                      <a:pt x="6" y="5"/>
                    </a:cubicBezTo>
                    <a:cubicBezTo>
                      <a:pt x="6" y="5"/>
                      <a:pt x="5" y="5"/>
                      <a:pt x="5" y="6"/>
                    </a:cubicBezTo>
                    <a:cubicBezTo>
                      <a:pt x="4" y="6"/>
                      <a:pt x="4" y="7"/>
                      <a:pt x="4" y="8"/>
                    </a:cubicBezTo>
                    <a:cubicBezTo>
                      <a:pt x="4" y="11"/>
                      <a:pt x="4" y="11"/>
                      <a:pt x="4" y="11"/>
                    </a:cubicBezTo>
                    <a:cubicBezTo>
                      <a:pt x="4" y="13"/>
                      <a:pt x="5" y="14"/>
                      <a:pt x="6" y="14"/>
                    </a:cubicBezTo>
                    <a:cubicBezTo>
                      <a:pt x="7" y="14"/>
                      <a:pt x="7" y="14"/>
                      <a:pt x="8" y="13"/>
                    </a:cubicBezTo>
                    <a:cubicBezTo>
                      <a:pt x="8" y="13"/>
                      <a:pt x="8" y="12"/>
                      <a:pt x="8" y="11"/>
                    </a:cubicBezTo>
                    <a:lnTo>
                      <a:pt x="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US" sz="1350">
                  <a:solidFill>
                    <a:srgbClr val="182642"/>
                  </a:solidFill>
                  <a:latin typeface="Calibri Light"/>
                </a:endParaRPr>
              </a:p>
            </p:txBody>
          </p:sp>
          <p:sp>
            <p:nvSpPr>
              <p:cNvPr id="109" name="Freeform 34"/>
              <p:cNvSpPr>
                <a:spLocks noEditPoints="1"/>
              </p:cNvSpPr>
              <p:nvPr/>
            </p:nvSpPr>
            <p:spPr bwMode="auto">
              <a:xfrm>
                <a:off x="5849" y="2931"/>
                <a:ext cx="25" cy="39"/>
              </a:xfrm>
              <a:custGeom>
                <a:avLst/>
                <a:gdLst>
                  <a:gd name="T0" fmla="*/ 8 w 12"/>
                  <a:gd name="T1" fmla="*/ 8 h 19"/>
                  <a:gd name="T2" fmla="*/ 6 w 12"/>
                  <a:gd name="T3" fmla="*/ 5 h 19"/>
                  <a:gd name="T4" fmla="*/ 4 w 12"/>
                  <a:gd name="T5" fmla="*/ 6 h 19"/>
                  <a:gd name="T6" fmla="*/ 4 w 12"/>
                  <a:gd name="T7" fmla="*/ 8 h 19"/>
                  <a:gd name="T8" fmla="*/ 4 w 12"/>
                  <a:gd name="T9" fmla="*/ 11 h 19"/>
                  <a:gd name="T10" fmla="*/ 6 w 12"/>
                  <a:gd name="T11" fmla="*/ 14 h 19"/>
                  <a:gd name="T12" fmla="*/ 8 w 12"/>
                  <a:gd name="T13" fmla="*/ 13 h 19"/>
                  <a:gd name="T14" fmla="*/ 8 w 12"/>
                  <a:gd name="T15" fmla="*/ 11 h 19"/>
                  <a:gd name="T16" fmla="*/ 8 w 12"/>
                  <a:gd name="T17" fmla="*/ 8 h 19"/>
                  <a:gd name="T18" fmla="*/ 6 w 12"/>
                  <a:gd name="T19" fmla="*/ 0 h 19"/>
                  <a:gd name="T20" fmla="*/ 12 w 12"/>
                  <a:gd name="T21" fmla="*/ 6 h 19"/>
                  <a:gd name="T22" fmla="*/ 12 w 12"/>
                  <a:gd name="T23" fmla="*/ 12 h 19"/>
                  <a:gd name="T24" fmla="*/ 10 w 12"/>
                  <a:gd name="T25" fmla="*/ 17 h 19"/>
                  <a:gd name="T26" fmla="*/ 6 w 12"/>
                  <a:gd name="T27" fmla="*/ 19 h 19"/>
                  <a:gd name="T28" fmla="*/ 0 w 12"/>
                  <a:gd name="T29" fmla="*/ 12 h 19"/>
                  <a:gd name="T30" fmla="*/ 0 w 12"/>
                  <a:gd name="T31" fmla="*/ 6 h 19"/>
                  <a:gd name="T32" fmla="*/ 2 w 12"/>
                  <a:gd name="T33" fmla="*/ 2 h 19"/>
                  <a:gd name="T34" fmla="*/ 6 w 12"/>
                  <a:gd name="T3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19">
                    <a:moveTo>
                      <a:pt x="8" y="8"/>
                    </a:moveTo>
                    <a:cubicBezTo>
                      <a:pt x="8" y="6"/>
                      <a:pt x="7" y="5"/>
                      <a:pt x="6" y="5"/>
                    </a:cubicBezTo>
                    <a:cubicBezTo>
                      <a:pt x="5" y="5"/>
                      <a:pt x="5" y="5"/>
                      <a:pt x="4" y="6"/>
                    </a:cubicBezTo>
                    <a:cubicBezTo>
                      <a:pt x="4" y="6"/>
                      <a:pt x="4" y="7"/>
                      <a:pt x="4" y="8"/>
                    </a:cubicBezTo>
                    <a:cubicBezTo>
                      <a:pt x="4" y="11"/>
                      <a:pt x="4" y="11"/>
                      <a:pt x="4" y="11"/>
                    </a:cubicBezTo>
                    <a:cubicBezTo>
                      <a:pt x="4" y="13"/>
                      <a:pt x="5" y="14"/>
                      <a:pt x="6" y="14"/>
                    </a:cubicBezTo>
                    <a:cubicBezTo>
                      <a:pt x="7" y="14"/>
                      <a:pt x="7" y="14"/>
                      <a:pt x="8" y="13"/>
                    </a:cubicBezTo>
                    <a:cubicBezTo>
                      <a:pt x="8" y="13"/>
                      <a:pt x="8" y="12"/>
                      <a:pt x="8" y="11"/>
                    </a:cubicBezTo>
                    <a:lnTo>
                      <a:pt x="8" y="8"/>
                    </a:lnTo>
                    <a:close/>
                    <a:moveTo>
                      <a:pt x="6" y="0"/>
                    </a:moveTo>
                    <a:cubicBezTo>
                      <a:pt x="9" y="0"/>
                      <a:pt x="12" y="3"/>
                      <a:pt x="12" y="6"/>
                    </a:cubicBezTo>
                    <a:cubicBezTo>
                      <a:pt x="12" y="12"/>
                      <a:pt x="12" y="12"/>
                      <a:pt x="12" y="12"/>
                    </a:cubicBezTo>
                    <a:cubicBezTo>
                      <a:pt x="12" y="14"/>
                      <a:pt x="12" y="16"/>
                      <a:pt x="10" y="17"/>
                    </a:cubicBezTo>
                    <a:cubicBezTo>
                      <a:pt x="9" y="18"/>
                      <a:pt x="8" y="19"/>
                      <a:pt x="6" y="19"/>
                    </a:cubicBezTo>
                    <a:cubicBezTo>
                      <a:pt x="3" y="19"/>
                      <a:pt x="0" y="16"/>
                      <a:pt x="0" y="12"/>
                    </a:cubicBezTo>
                    <a:cubicBezTo>
                      <a:pt x="0" y="6"/>
                      <a:pt x="0" y="6"/>
                      <a:pt x="0" y="6"/>
                    </a:cubicBezTo>
                    <a:cubicBezTo>
                      <a:pt x="0" y="5"/>
                      <a:pt x="0" y="3"/>
                      <a:pt x="2" y="2"/>
                    </a:cubicBezTo>
                    <a:cubicBezTo>
                      <a:pt x="3" y="1"/>
                      <a:pt x="4"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US" sz="1350">
                  <a:solidFill>
                    <a:srgbClr val="182642"/>
                  </a:solidFill>
                  <a:latin typeface="Calibri Light"/>
                </a:endParaRPr>
              </a:p>
            </p:txBody>
          </p:sp>
          <p:sp>
            <p:nvSpPr>
              <p:cNvPr id="110" name="Freeform 35"/>
              <p:cNvSpPr>
                <a:spLocks noEditPoints="1"/>
              </p:cNvSpPr>
              <p:nvPr/>
            </p:nvSpPr>
            <p:spPr bwMode="auto">
              <a:xfrm>
                <a:off x="5600" y="2689"/>
                <a:ext cx="439" cy="489"/>
              </a:xfrm>
              <a:custGeom>
                <a:avLst/>
                <a:gdLst>
                  <a:gd name="T0" fmla="*/ 180 w 211"/>
                  <a:gd name="T1" fmla="*/ 91 h 235"/>
                  <a:gd name="T2" fmla="*/ 120 w 211"/>
                  <a:gd name="T3" fmla="*/ 31 h 235"/>
                  <a:gd name="T4" fmla="*/ 60 w 211"/>
                  <a:gd name="T5" fmla="*/ 91 h 235"/>
                  <a:gd name="T6" fmla="*/ 120 w 211"/>
                  <a:gd name="T7" fmla="*/ 151 h 235"/>
                  <a:gd name="T8" fmla="*/ 180 w 211"/>
                  <a:gd name="T9" fmla="*/ 91 h 235"/>
                  <a:gd name="T10" fmla="*/ 183 w 211"/>
                  <a:gd name="T11" fmla="*/ 143 h 235"/>
                  <a:gd name="T12" fmla="*/ 79 w 211"/>
                  <a:gd name="T13" fmla="*/ 162 h 235"/>
                  <a:gd name="T14" fmla="*/ 75 w 211"/>
                  <a:gd name="T15" fmla="*/ 171 h 235"/>
                  <a:gd name="T16" fmla="*/ 29 w 211"/>
                  <a:gd name="T17" fmla="*/ 228 h 235"/>
                  <a:gd name="T18" fmla="*/ 8 w 211"/>
                  <a:gd name="T19" fmla="*/ 230 h 235"/>
                  <a:gd name="T20" fmla="*/ 6 w 211"/>
                  <a:gd name="T21" fmla="*/ 209 h 235"/>
                  <a:gd name="T22" fmla="*/ 52 w 211"/>
                  <a:gd name="T23" fmla="*/ 152 h 235"/>
                  <a:gd name="T24" fmla="*/ 60 w 211"/>
                  <a:gd name="T25" fmla="*/ 147 h 235"/>
                  <a:gd name="T26" fmla="*/ 57 w 211"/>
                  <a:gd name="T27" fmla="*/ 41 h 235"/>
                  <a:gd name="T28" fmla="*/ 171 w 211"/>
                  <a:gd name="T29" fmla="*/ 29 h 235"/>
                  <a:gd name="T30" fmla="*/ 183 w 211"/>
                  <a:gd name="T31" fmla="*/ 143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235">
                    <a:moveTo>
                      <a:pt x="180" y="91"/>
                    </a:moveTo>
                    <a:cubicBezTo>
                      <a:pt x="180" y="58"/>
                      <a:pt x="153" y="31"/>
                      <a:pt x="120" y="31"/>
                    </a:cubicBezTo>
                    <a:cubicBezTo>
                      <a:pt x="87" y="31"/>
                      <a:pt x="60" y="58"/>
                      <a:pt x="60" y="91"/>
                    </a:cubicBezTo>
                    <a:cubicBezTo>
                      <a:pt x="60" y="124"/>
                      <a:pt x="87" y="151"/>
                      <a:pt x="120" y="151"/>
                    </a:cubicBezTo>
                    <a:cubicBezTo>
                      <a:pt x="153" y="151"/>
                      <a:pt x="180" y="124"/>
                      <a:pt x="180" y="91"/>
                    </a:cubicBezTo>
                    <a:close/>
                    <a:moveTo>
                      <a:pt x="183" y="143"/>
                    </a:moveTo>
                    <a:cubicBezTo>
                      <a:pt x="157" y="175"/>
                      <a:pt x="113" y="182"/>
                      <a:pt x="79" y="162"/>
                    </a:cubicBezTo>
                    <a:cubicBezTo>
                      <a:pt x="79" y="165"/>
                      <a:pt x="77" y="168"/>
                      <a:pt x="75" y="171"/>
                    </a:cubicBezTo>
                    <a:cubicBezTo>
                      <a:pt x="29" y="228"/>
                      <a:pt x="29" y="228"/>
                      <a:pt x="29" y="228"/>
                    </a:cubicBezTo>
                    <a:cubicBezTo>
                      <a:pt x="24" y="234"/>
                      <a:pt x="14" y="235"/>
                      <a:pt x="8" y="230"/>
                    </a:cubicBezTo>
                    <a:cubicBezTo>
                      <a:pt x="1" y="225"/>
                      <a:pt x="0" y="216"/>
                      <a:pt x="6" y="209"/>
                    </a:cubicBezTo>
                    <a:cubicBezTo>
                      <a:pt x="52" y="152"/>
                      <a:pt x="52" y="152"/>
                      <a:pt x="52" y="152"/>
                    </a:cubicBezTo>
                    <a:cubicBezTo>
                      <a:pt x="54" y="149"/>
                      <a:pt x="57" y="147"/>
                      <a:pt x="60" y="147"/>
                    </a:cubicBezTo>
                    <a:cubicBezTo>
                      <a:pt x="33" y="118"/>
                      <a:pt x="31" y="72"/>
                      <a:pt x="57" y="41"/>
                    </a:cubicBezTo>
                    <a:cubicBezTo>
                      <a:pt x="85" y="6"/>
                      <a:pt x="136" y="0"/>
                      <a:pt x="171" y="29"/>
                    </a:cubicBezTo>
                    <a:cubicBezTo>
                      <a:pt x="206" y="57"/>
                      <a:pt x="211" y="108"/>
                      <a:pt x="183" y="1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US" sz="1350">
                  <a:solidFill>
                    <a:srgbClr val="182642"/>
                  </a:solidFill>
                  <a:latin typeface="Calibri Light"/>
                </a:endParaRPr>
              </a:p>
            </p:txBody>
          </p:sp>
          <p:sp>
            <p:nvSpPr>
              <p:cNvPr id="111" name="Freeform 36"/>
              <p:cNvSpPr>
                <a:spLocks/>
              </p:cNvSpPr>
              <p:nvPr/>
            </p:nvSpPr>
            <p:spPr bwMode="auto">
              <a:xfrm>
                <a:off x="5824" y="2835"/>
                <a:ext cx="13" cy="35"/>
              </a:xfrm>
              <a:custGeom>
                <a:avLst/>
                <a:gdLst>
                  <a:gd name="T0" fmla="*/ 3 w 6"/>
                  <a:gd name="T1" fmla="*/ 0 h 17"/>
                  <a:gd name="T2" fmla="*/ 6 w 6"/>
                  <a:gd name="T3" fmla="*/ 2 h 17"/>
                  <a:gd name="T4" fmla="*/ 6 w 6"/>
                  <a:gd name="T5" fmla="*/ 15 h 17"/>
                  <a:gd name="T6" fmla="*/ 5 w 6"/>
                  <a:gd name="T7" fmla="*/ 16 h 17"/>
                  <a:gd name="T8" fmla="*/ 3 w 6"/>
                  <a:gd name="T9" fmla="*/ 17 h 17"/>
                  <a:gd name="T10" fmla="*/ 0 w 6"/>
                  <a:gd name="T11" fmla="*/ 15 h 17"/>
                  <a:gd name="T12" fmla="*/ 0 w 6"/>
                  <a:gd name="T13" fmla="*/ 2 h 17"/>
                  <a:gd name="T14" fmla="*/ 1 w 6"/>
                  <a:gd name="T15" fmla="*/ 1 h 17"/>
                  <a:gd name="T16" fmla="*/ 3 w 6"/>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7">
                    <a:moveTo>
                      <a:pt x="3" y="0"/>
                    </a:moveTo>
                    <a:cubicBezTo>
                      <a:pt x="5" y="0"/>
                      <a:pt x="6" y="1"/>
                      <a:pt x="6" y="2"/>
                    </a:cubicBezTo>
                    <a:cubicBezTo>
                      <a:pt x="6" y="15"/>
                      <a:pt x="6" y="15"/>
                      <a:pt x="6" y="15"/>
                    </a:cubicBezTo>
                    <a:cubicBezTo>
                      <a:pt x="6" y="15"/>
                      <a:pt x="6" y="16"/>
                      <a:pt x="5" y="16"/>
                    </a:cubicBezTo>
                    <a:cubicBezTo>
                      <a:pt x="5" y="17"/>
                      <a:pt x="4" y="17"/>
                      <a:pt x="3" y="17"/>
                    </a:cubicBezTo>
                    <a:cubicBezTo>
                      <a:pt x="2" y="17"/>
                      <a:pt x="0" y="16"/>
                      <a:pt x="0" y="15"/>
                    </a:cubicBezTo>
                    <a:cubicBezTo>
                      <a:pt x="0" y="2"/>
                      <a:pt x="0" y="2"/>
                      <a:pt x="0" y="2"/>
                    </a:cubicBezTo>
                    <a:cubicBezTo>
                      <a:pt x="0" y="2"/>
                      <a:pt x="1" y="1"/>
                      <a:pt x="1" y="1"/>
                    </a:cubicBezTo>
                    <a:cubicBezTo>
                      <a:pt x="2" y="0"/>
                      <a:pt x="2" y="0"/>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US" sz="1350">
                  <a:solidFill>
                    <a:srgbClr val="182642"/>
                  </a:solidFill>
                  <a:latin typeface="Calibri Light"/>
                </a:endParaRPr>
              </a:p>
            </p:txBody>
          </p:sp>
          <p:sp>
            <p:nvSpPr>
              <p:cNvPr id="112" name="Freeform 37"/>
              <p:cNvSpPr>
                <a:spLocks/>
              </p:cNvSpPr>
              <p:nvPr/>
            </p:nvSpPr>
            <p:spPr bwMode="auto">
              <a:xfrm>
                <a:off x="5824" y="2933"/>
                <a:ext cx="13" cy="35"/>
              </a:xfrm>
              <a:custGeom>
                <a:avLst/>
                <a:gdLst>
                  <a:gd name="T0" fmla="*/ 3 w 6"/>
                  <a:gd name="T1" fmla="*/ 0 h 17"/>
                  <a:gd name="T2" fmla="*/ 6 w 6"/>
                  <a:gd name="T3" fmla="*/ 2 h 17"/>
                  <a:gd name="T4" fmla="*/ 6 w 6"/>
                  <a:gd name="T5" fmla="*/ 15 h 17"/>
                  <a:gd name="T6" fmla="*/ 5 w 6"/>
                  <a:gd name="T7" fmla="*/ 16 h 17"/>
                  <a:gd name="T8" fmla="*/ 3 w 6"/>
                  <a:gd name="T9" fmla="*/ 17 h 17"/>
                  <a:gd name="T10" fmla="*/ 0 w 6"/>
                  <a:gd name="T11" fmla="*/ 15 h 17"/>
                  <a:gd name="T12" fmla="*/ 0 w 6"/>
                  <a:gd name="T13" fmla="*/ 2 h 17"/>
                  <a:gd name="T14" fmla="*/ 1 w 6"/>
                  <a:gd name="T15" fmla="*/ 0 h 17"/>
                  <a:gd name="T16" fmla="*/ 3 w 6"/>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7">
                    <a:moveTo>
                      <a:pt x="3" y="0"/>
                    </a:moveTo>
                    <a:cubicBezTo>
                      <a:pt x="5" y="0"/>
                      <a:pt x="6" y="1"/>
                      <a:pt x="6" y="2"/>
                    </a:cubicBezTo>
                    <a:cubicBezTo>
                      <a:pt x="6" y="15"/>
                      <a:pt x="6" y="15"/>
                      <a:pt x="6" y="15"/>
                    </a:cubicBezTo>
                    <a:cubicBezTo>
                      <a:pt x="6" y="15"/>
                      <a:pt x="5" y="16"/>
                      <a:pt x="5" y="16"/>
                    </a:cubicBezTo>
                    <a:cubicBezTo>
                      <a:pt x="4" y="17"/>
                      <a:pt x="4" y="17"/>
                      <a:pt x="3" y="17"/>
                    </a:cubicBezTo>
                    <a:cubicBezTo>
                      <a:pt x="2" y="17"/>
                      <a:pt x="0" y="16"/>
                      <a:pt x="0" y="15"/>
                    </a:cubicBezTo>
                    <a:cubicBezTo>
                      <a:pt x="0" y="2"/>
                      <a:pt x="0" y="2"/>
                      <a:pt x="0" y="2"/>
                    </a:cubicBezTo>
                    <a:cubicBezTo>
                      <a:pt x="0" y="2"/>
                      <a:pt x="1" y="1"/>
                      <a:pt x="1" y="0"/>
                    </a:cubicBezTo>
                    <a:cubicBezTo>
                      <a:pt x="2" y="0"/>
                      <a:pt x="2" y="0"/>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US" sz="1350">
                  <a:solidFill>
                    <a:srgbClr val="182642"/>
                  </a:solidFill>
                  <a:latin typeface="Calibri Light"/>
                </a:endParaRPr>
              </a:p>
            </p:txBody>
          </p:sp>
          <p:sp>
            <p:nvSpPr>
              <p:cNvPr id="113" name="Freeform 38"/>
              <p:cNvSpPr>
                <a:spLocks noEditPoints="1"/>
              </p:cNvSpPr>
              <p:nvPr/>
            </p:nvSpPr>
            <p:spPr bwMode="auto">
              <a:xfrm>
                <a:off x="5820" y="2783"/>
                <a:ext cx="25" cy="39"/>
              </a:xfrm>
              <a:custGeom>
                <a:avLst/>
                <a:gdLst>
                  <a:gd name="T0" fmla="*/ 6 w 12"/>
                  <a:gd name="T1" fmla="*/ 14 h 19"/>
                  <a:gd name="T2" fmla="*/ 8 w 12"/>
                  <a:gd name="T3" fmla="*/ 11 h 19"/>
                  <a:gd name="T4" fmla="*/ 8 w 12"/>
                  <a:gd name="T5" fmla="*/ 8 h 19"/>
                  <a:gd name="T6" fmla="*/ 8 w 12"/>
                  <a:gd name="T7" fmla="*/ 6 h 19"/>
                  <a:gd name="T8" fmla="*/ 6 w 12"/>
                  <a:gd name="T9" fmla="*/ 5 h 19"/>
                  <a:gd name="T10" fmla="*/ 4 w 12"/>
                  <a:gd name="T11" fmla="*/ 8 h 19"/>
                  <a:gd name="T12" fmla="*/ 4 w 12"/>
                  <a:gd name="T13" fmla="*/ 11 h 19"/>
                  <a:gd name="T14" fmla="*/ 4 w 12"/>
                  <a:gd name="T15" fmla="*/ 13 h 19"/>
                  <a:gd name="T16" fmla="*/ 6 w 12"/>
                  <a:gd name="T17" fmla="*/ 14 h 19"/>
                  <a:gd name="T18" fmla="*/ 12 w 12"/>
                  <a:gd name="T19" fmla="*/ 13 h 19"/>
                  <a:gd name="T20" fmla="*/ 6 w 12"/>
                  <a:gd name="T21" fmla="*/ 19 h 19"/>
                  <a:gd name="T22" fmla="*/ 2 w 12"/>
                  <a:gd name="T23" fmla="*/ 17 h 19"/>
                  <a:gd name="T24" fmla="*/ 0 w 12"/>
                  <a:gd name="T25" fmla="*/ 13 h 19"/>
                  <a:gd name="T26" fmla="*/ 0 w 12"/>
                  <a:gd name="T27" fmla="*/ 6 h 19"/>
                  <a:gd name="T28" fmla="*/ 6 w 12"/>
                  <a:gd name="T29" fmla="*/ 0 h 19"/>
                  <a:gd name="T30" fmla="*/ 10 w 12"/>
                  <a:gd name="T31" fmla="*/ 2 h 19"/>
                  <a:gd name="T32" fmla="*/ 12 w 12"/>
                  <a:gd name="T33" fmla="*/ 6 h 19"/>
                  <a:gd name="T34" fmla="*/ 12 w 12"/>
                  <a:gd name="T35" fmla="*/ 1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19">
                    <a:moveTo>
                      <a:pt x="6" y="14"/>
                    </a:moveTo>
                    <a:cubicBezTo>
                      <a:pt x="7" y="14"/>
                      <a:pt x="8" y="13"/>
                      <a:pt x="8" y="11"/>
                    </a:cubicBezTo>
                    <a:cubicBezTo>
                      <a:pt x="8" y="8"/>
                      <a:pt x="8" y="8"/>
                      <a:pt x="8" y="8"/>
                    </a:cubicBezTo>
                    <a:cubicBezTo>
                      <a:pt x="8" y="7"/>
                      <a:pt x="8" y="6"/>
                      <a:pt x="8" y="6"/>
                    </a:cubicBezTo>
                    <a:cubicBezTo>
                      <a:pt x="7" y="5"/>
                      <a:pt x="7" y="5"/>
                      <a:pt x="6" y="5"/>
                    </a:cubicBezTo>
                    <a:cubicBezTo>
                      <a:pt x="5" y="5"/>
                      <a:pt x="4" y="6"/>
                      <a:pt x="4" y="8"/>
                    </a:cubicBezTo>
                    <a:cubicBezTo>
                      <a:pt x="4" y="11"/>
                      <a:pt x="4" y="11"/>
                      <a:pt x="4" y="11"/>
                    </a:cubicBezTo>
                    <a:cubicBezTo>
                      <a:pt x="4" y="12"/>
                      <a:pt x="4" y="13"/>
                      <a:pt x="4" y="13"/>
                    </a:cubicBezTo>
                    <a:cubicBezTo>
                      <a:pt x="5" y="14"/>
                      <a:pt x="5" y="14"/>
                      <a:pt x="6" y="14"/>
                    </a:cubicBezTo>
                    <a:close/>
                    <a:moveTo>
                      <a:pt x="12" y="13"/>
                    </a:moveTo>
                    <a:cubicBezTo>
                      <a:pt x="12" y="16"/>
                      <a:pt x="9" y="19"/>
                      <a:pt x="6" y="19"/>
                    </a:cubicBezTo>
                    <a:cubicBezTo>
                      <a:pt x="4" y="19"/>
                      <a:pt x="3" y="18"/>
                      <a:pt x="2" y="17"/>
                    </a:cubicBezTo>
                    <a:cubicBezTo>
                      <a:pt x="0" y="16"/>
                      <a:pt x="0" y="14"/>
                      <a:pt x="0" y="13"/>
                    </a:cubicBezTo>
                    <a:cubicBezTo>
                      <a:pt x="0" y="6"/>
                      <a:pt x="0" y="6"/>
                      <a:pt x="0" y="6"/>
                    </a:cubicBezTo>
                    <a:cubicBezTo>
                      <a:pt x="0" y="3"/>
                      <a:pt x="3" y="0"/>
                      <a:pt x="6" y="0"/>
                    </a:cubicBezTo>
                    <a:cubicBezTo>
                      <a:pt x="8" y="0"/>
                      <a:pt x="9" y="1"/>
                      <a:pt x="10" y="2"/>
                    </a:cubicBezTo>
                    <a:cubicBezTo>
                      <a:pt x="12" y="3"/>
                      <a:pt x="12" y="5"/>
                      <a:pt x="12" y="6"/>
                    </a:cubicBezTo>
                    <a:lnTo>
                      <a:pt x="12"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US" sz="1350">
                  <a:solidFill>
                    <a:srgbClr val="182642"/>
                  </a:solidFill>
                  <a:latin typeface="Calibri Light"/>
                </a:endParaRPr>
              </a:p>
            </p:txBody>
          </p:sp>
          <p:sp>
            <p:nvSpPr>
              <p:cNvPr id="114" name="Freeform 39"/>
              <p:cNvSpPr>
                <a:spLocks noEditPoints="1"/>
              </p:cNvSpPr>
              <p:nvPr/>
            </p:nvSpPr>
            <p:spPr bwMode="auto">
              <a:xfrm>
                <a:off x="5820" y="2881"/>
                <a:ext cx="25" cy="39"/>
              </a:xfrm>
              <a:custGeom>
                <a:avLst/>
                <a:gdLst>
                  <a:gd name="T0" fmla="*/ 6 w 12"/>
                  <a:gd name="T1" fmla="*/ 14 h 19"/>
                  <a:gd name="T2" fmla="*/ 8 w 12"/>
                  <a:gd name="T3" fmla="*/ 11 h 19"/>
                  <a:gd name="T4" fmla="*/ 8 w 12"/>
                  <a:gd name="T5" fmla="*/ 8 h 19"/>
                  <a:gd name="T6" fmla="*/ 7 w 12"/>
                  <a:gd name="T7" fmla="*/ 6 h 19"/>
                  <a:gd name="T8" fmla="*/ 6 w 12"/>
                  <a:gd name="T9" fmla="*/ 5 h 19"/>
                  <a:gd name="T10" fmla="*/ 4 w 12"/>
                  <a:gd name="T11" fmla="*/ 8 h 19"/>
                  <a:gd name="T12" fmla="*/ 4 w 12"/>
                  <a:gd name="T13" fmla="*/ 11 h 19"/>
                  <a:gd name="T14" fmla="*/ 4 w 12"/>
                  <a:gd name="T15" fmla="*/ 13 h 19"/>
                  <a:gd name="T16" fmla="*/ 6 w 12"/>
                  <a:gd name="T17" fmla="*/ 14 h 19"/>
                  <a:gd name="T18" fmla="*/ 12 w 12"/>
                  <a:gd name="T19" fmla="*/ 12 h 19"/>
                  <a:gd name="T20" fmla="*/ 6 w 12"/>
                  <a:gd name="T21" fmla="*/ 19 h 19"/>
                  <a:gd name="T22" fmla="*/ 1 w 12"/>
                  <a:gd name="T23" fmla="*/ 17 h 19"/>
                  <a:gd name="T24" fmla="*/ 0 w 12"/>
                  <a:gd name="T25" fmla="*/ 12 h 19"/>
                  <a:gd name="T26" fmla="*/ 0 w 12"/>
                  <a:gd name="T27" fmla="*/ 6 h 19"/>
                  <a:gd name="T28" fmla="*/ 6 w 12"/>
                  <a:gd name="T29" fmla="*/ 0 h 19"/>
                  <a:gd name="T30" fmla="*/ 10 w 12"/>
                  <a:gd name="T31" fmla="*/ 2 h 19"/>
                  <a:gd name="T32" fmla="*/ 12 w 12"/>
                  <a:gd name="T33" fmla="*/ 6 h 19"/>
                  <a:gd name="T34" fmla="*/ 12 w 12"/>
                  <a:gd name="T35" fmla="*/ 1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19">
                    <a:moveTo>
                      <a:pt x="6" y="14"/>
                    </a:moveTo>
                    <a:cubicBezTo>
                      <a:pt x="7" y="14"/>
                      <a:pt x="8" y="13"/>
                      <a:pt x="8" y="11"/>
                    </a:cubicBezTo>
                    <a:cubicBezTo>
                      <a:pt x="8" y="8"/>
                      <a:pt x="8" y="8"/>
                      <a:pt x="8" y="8"/>
                    </a:cubicBezTo>
                    <a:cubicBezTo>
                      <a:pt x="8" y="7"/>
                      <a:pt x="8" y="6"/>
                      <a:pt x="7" y="6"/>
                    </a:cubicBezTo>
                    <a:cubicBezTo>
                      <a:pt x="7" y="5"/>
                      <a:pt x="6" y="5"/>
                      <a:pt x="6" y="5"/>
                    </a:cubicBezTo>
                    <a:cubicBezTo>
                      <a:pt x="5" y="5"/>
                      <a:pt x="4" y="6"/>
                      <a:pt x="4" y="8"/>
                    </a:cubicBezTo>
                    <a:cubicBezTo>
                      <a:pt x="4" y="11"/>
                      <a:pt x="4" y="11"/>
                      <a:pt x="4" y="11"/>
                    </a:cubicBezTo>
                    <a:cubicBezTo>
                      <a:pt x="4" y="12"/>
                      <a:pt x="4" y="13"/>
                      <a:pt x="4" y="13"/>
                    </a:cubicBezTo>
                    <a:cubicBezTo>
                      <a:pt x="5" y="14"/>
                      <a:pt x="5" y="14"/>
                      <a:pt x="6" y="14"/>
                    </a:cubicBezTo>
                    <a:close/>
                    <a:moveTo>
                      <a:pt x="12" y="12"/>
                    </a:moveTo>
                    <a:cubicBezTo>
                      <a:pt x="12" y="16"/>
                      <a:pt x="9" y="19"/>
                      <a:pt x="6" y="19"/>
                    </a:cubicBezTo>
                    <a:cubicBezTo>
                      <a:pt x="4" y="19"/>
                      <a:pt x="3" y="18"/>
                      <a:pt x="1" y="17"/>
                    </a:cubicBezTo>
                    <a:cubicBezTo>
                      <a:pt x="0" y="16"/>
                      <a:pt x="0" y="14"/>
                      <a:pt x="0" y="12"/>
                    </a:cubicBezTo>
                    <a:cubicBezTo>
                      <a:pt x="0" y="6"/>
                      <a:pt x="0" y="6"/>
                      <a:pt x="0" y="6"/>
                    </a:cubicBezTo>
                    <a:cubicBezTo>
                      <a:pt x="0" y="3"/>
                      <a:pt x="2" y="0"/>
                      <a:pt x="6" y="0"/>
                    </a:cubicBezTo>
                    <a:cubicBezTo>
                      <a:pt x="8" y="0"/>
                      <a:pt x="9" y="1"/>
                      <a:pt x="10" y="2"/>
                    </a:cubicBezTo>
                    <a:cubicBezTo>
                      <a:pt x="11" y="3"/>
                      <a:pt x="12" y="5"/>
                      <a:pt x="12" y="6"/>
                    </a:cubicBezTo>
                    <a:lnTo>
                      <a:pt x="12"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US" sz="1350">
                  <a:solidFill>
                    <a:srgbClr val="182642"/>
                  </a:solidFill>
                  <a:latin typeface="Calibri Light"/>
                </a:endParaRPr>
              </a:p>
            </p:txBody>
          </p:sp>
          <p:sp>
            <p:nvSpPr>
              <p:cNvPr id="115" name="Freeform 40"/>
              <p:cNvSpPr>
                <a:spLocks/>
              </p:cNvSpPr>
              <p:nvPr/>
            </p:nvSpPr>
            <p:spPr bwMode="auto">
              <a:xfrm>
                <a:off x="5795" y="2785"/>
                <a:ext cx="11" cy="35"/>
              </a:xfrm>
              <a:custGeom>
                <a:avLst/>
                <a:gdLst>
                  <a:gd name="T0" fmla="*/ 5 w 5"/>
                  <a:gd name="T1" fmla="*/ 0 h 17"/>
                  <a:gd name="T2" fmla="*/ 5 w 5"/>
                  <a:gd name="T3" fmla="*/ 2 h 17"/>
                  <a:gd name="T4" fmla="*/ 5 w 5"/>
                  <a:gd name="T5" fmla="*/ 15 h 17"/>
                  <a:gd name="T6" fmla="*/ 3 w 5"/>
                  <a:gd name="T7" fmla="*/ 17 h 17"/>
                  <a:gd name="T8" fmla="*/ 1 w 5"/>
                  <a:gd name="T9" fmla="*/ 16 h 17"/>
                  <a:gd name="T10" fmla="*/ 0 w 5"/>
                  <a:gd name="T11" fmla="*/ 15 h 17"/>
                  <a:gd name="T12" fmla="*/ 0 w 5"/>
                  <a:gd name="T13" fmla="*/ 2 h 17"/>
                  <a:gd name="T14" fmla="*/ 3 w 5"/>
                  <a:gd name="T15" fmla="*/ 0 h 17"/>
                  <a:gd name="T16" fmla="*/ 5 w 5"/>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7">
                    <a:moveTo>
                      <a:pt x="5" y="0"/>
                    </a:moveTo>
                    <a:cubicBezTo>
                      <a:pt x="5" y="1"/>
                      <a:pt x="5" y="2"/>
                      <a:pt x="5" y="2"/>
                    </a:cubicBezTo>
                    <a:cubicBezTo>
                      <a:pt x="5" y="15"/>
                      <a:pt x="5" y="15"/>
                      <a:pt x="5" y="15"/>
                    </a:cubicBezTo>
                    <a:cubicBezTo>
                      <a:pt x="5" y="16"/>
                      <a:pt x="4" y="17"/>
                      <a:pt x="3" y="17"/>
                    </a:cubicBezTo>
                    <a:cubicBezTo>
                      <a:pt x="2" y="17"/>
                      <a:pt x="1" y="17"/>
                      <a:pt x="1" y="16"/>
                    </a:cubicBezTo>
                    <a:cubicBezTo>
                      <a:pt x="0" y="16"/>
                      <a:pt x="0" y="15"/>
                      <a:pt x="0" y="15"/>
                    </a:cubicBezTo>
                    <a:cubicBezTo>
                      <a:pt x="0" y="2"/>
                      <a:pt x="0" y="2"/>
                      <a:pt x="0" y="2"/>
                    </a:cubicBezTo>
                    <a:cubicBezTo>
                      <a:pt x="0" y="1"/>
                      <a:pt x="1" y="0"/>
                      <a:pt x="3" y="0"/>
                    </a:cubicBezTo>
                    <a:cubicBezTo>
                      <a:pt x="3" y="0"/>
                      <a:pt x="4"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US" sz="1350">
                  <a:solidFill>
                    <a:srgbClr val="182642"/>
                  </a:solidFill>
                  <a:latin typeface="Calibri Light"/>
                </a:endParaRPr>
              </a:p>
            </p:txBody>
          </p:sp>
          <p:sp>
            <p:nvSpPr>
              <p:cNvPr id="116" name="Freeform 41"/>
              <p:cNvSpPr>
                <a:spLocks/>
              </p:cNvSpPr>
              <p:nvPr/>
            </p:nvSpPr>
            <p:spPr bwMode="auto">
              <a:xfrm>
                <a:off x="5795" y="2883"/>
                <a:ext cx="11" cy="35"/>
              </a:xfrm>
              <a:custGeom>
                <a:avLst/>
                <a:gdLst>
                  <a:gd name="T0" fmla="*/ 4 w 5"/>
                  <a:gd name="T1" fmla="*/ 0 h 17"/>
                  <a:gd name="T2" fmla="*/ 5 w 5"/>
                  <a:gd name="T3" fmla="*/ 2 h 17"/>
                  <a:gd name="T4" fmla="*/ 5 w 5"/>
                  <a:gd name="T5" fmla="*/ 14 h 17"/>
                  <a:gd name="T6" fmla="*/ 3 w 5"/>
                  <a:gd name="T7" fmla="*/ 17 h 17"/>
                  <a:gd name="T8" fmla="*/ 1 w 5"/>
                  <a:gd name="T9" fmla="*/ 16 h 17"/>
                  <a:gd name="T10" fmla="*/ 0 w 5"/>
                  <a:gd name="T11" fmla="*/ 14 h 17"/>
                  <a:gd name="T12" fmla="*/ 0 w 5"/>
                  <a:gd name="T13" fmla="*/ 2 h 17"/>
                  <a:gd name="T14" fmla="*/ 3 w 5"/>
                  <a:gd name="T15" fmla="*/ 0 h 17"/>
                  <a:gd name="T16" fmla="*/ 4 w 5"/>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7">
                    <a:moveTo>
                      <a:pt x="4" y="0"/>
                    </a:moveTo>
                    <a:cubicBezTo>
                      <a:pt x="5" y="1"/>
                      <a:pt x="5" y="1"/>
                      <a:pt x="5" y="2"/>
                    </a:cubicBezTo>
                    <a:cubicBezTo>
                      <a:pt x="5" y="14"/>
                      <a:pt x="5" y="14"/>
                      <a:pt x="5" y="14"/>
                    </a:cubicBezTo>
                    <a:cubicBezTo>
                      <a:pt x="5" y="16"/>
                      <a:pt x="4" y="17"/>
                      <a:pt x="3" y="17"/>
                    </a:cubicBezTo>
                    <a:cubicBezTo>
                      <a:pt x="2" y="17"/>
                      <a:pt x="1" y="17"/>
                      <a:pt x="1" y="16"/>
                    </a:cubicBezTo>
                    <a:cubicBezTo>
                      <a:pt x="0" y="16"/>
                      <a:pt x="0" y="15"/>
                      <a:pt x="0" y="14"/>
                    </a:cubicBezTo>
                    <a:cubicBezTo>
                      <a:pt x="0" y="2"/>
                      <a:pt x="0" y="2"/>
                      <a:pt x="0" y="2"/>
                    </a:cubicBezTo>
                    <a:cubicBezTo>
                      <a:pt x="0" y="1"/>
                      <a:pt x="1" y="0"/>
                      <a:pt x="3" y="0"/>
                    </a:cubicBezTo>
                    <a:cubicBezTo>
                      <a:pt x="3" y="0"/>
                      <a:pt x="4"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US" sz="1350">
                  <a:solidFill>
                    <a:srgbClr val="182642"/>
                  </a:solidFill>
                  <a:latin typeface="Calibri Light"/>
                </a:endParaRPr>
              </a:p>
            </p:txBody>
          </p:sp>
          <p:sp>
            <p:nvSpPr>
              <p:cNvPr id="117" name="Freeform 42"/>
              <p:cNvSpPr>
                <a:spLocks noEditPoints="1"/>
              </p:cNvSpPr>
              <p:nvPr/>
            </p:nvSpPr>
            <p:spPr bwMode="auto">
              <a:xfrm>
                <a:off x="5787" y="2833"/>
                <a:ext cx="25" cy="39"/>
              </a:xfrm>
              <a:custGeom>
                <a:avLst/>
                <a:gdLst>
                  <a:gd name="T0" fmla="*/ 7 w 12"/>
                  <a:gd name="T1" fmla="*/ 13 h 19"/>
                  <a:gd name="T2" fmla="*/ 8 w 12"/>
                  <a:gd name="T3" fmla="*/ 11 h 19"/>
                  <a:gd name="T4" fmla="*/ 8 w 12"/>
                  <a:gd name="T5" fmla="*/ 8 h 19"/>
                  <a:gd name="T6" fmla="*/ 6 w 12"/>
                  <a:gd name="T7" fmla="*/ 5 h 19"/>
                  <a:gd name="T8" fmla="*/ 4 w 12"/>
                  <a:gd name="T9" fmla="*/ 6 h 19"/>
                  <a:gd name="T10" fmla="*/ 4 w 12"/>
                  <a:gd name="T11" fmla="*/ 8 h 19"/>
                  <a:gd name="T12" fmla="*/ 4 w 12"/>
                  <a:gd name="T13" fmla="*/ 11 h 19"/>
                  <a:gd name="T14" fmla="*/ 6 w 12"/>
                  <a:gd name="T15" fmla="*/ 14 h 19"/>
                  <a:gd name="T16" fmla="*/ 7 w 12"/>
                  <a:gd name="T17" fmla="*/ 13 h 19"/>
                  <a:gd name="T18" fmla="*/ 6 w 12"/>
                  <a:gd name="T19" fmla="*/ 0 h 19"/>
                  <a:gd name="T20" fmla="*/ 12 w 12"/>
                  <a:gd name="T21" fmla="*/ 6 h 19"/>
                  <a:gd name="T22" fmla="*/ 12 w 12"/>
                  <a:gd name="T23" fmla="*/ 13 h 19"/>
                  <a:gd name="T24" fmla="*/ 10 w 12"/>
                  <a:gd name="T25" fmla="*/ 17 h 19"/>
                  <a:gd name="T26" fmla="*/ 6 w 12"/>
                  <a:gd name="T27" fmla="*/ 19 h 19"/>
                  <a:gd name="T28" fmla="*/ 0 w 12"/>
                  <a:gd name="T29" fmla="*/ 13 h 19"/>
                  <a:gd name="T30" fmla="*/ 0 w 12"/>
                  <a:gd name="T31" fmla="*/ 6 h 19"/>
                  <a:gd name="T32" fmla="*/ 1 w 12"/>
                  <a:gd name="T33" fmla="*/ 2 h 19"/>
                  <a:gd name="T34" fmla="*/ 6 w 12"/>
                  <a:gd name="T3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19">
                    <a:moveTo>
                      <a:pt x="7" y="13"/>
                    </a:moveTo>
                    <a:cubicBezTo>
                      <a:pt x="8" y="13"/>
                      <a:pt x="8" y="12"/>
                      <a:pt x="8" y="11"/>
                    </a:cubicBezTo>
                    <a:cubicBezTo>
                      <a:pt x="8" y="8"/>
                      <a:pt x="8" y="8"/>
                      <a:pt x="8" y="8"/>
                    </a:cubicBezTo>
                    <a:cubicBezTo>
                      <a:pt x="8" y="6"/>
                      <a:pt x="7" y="5"/>
                      <a:pt x="6" y="5"/>
                    </a:cubicBezTo>
                    <a:cubicBezTo>
                      <a:pt x="5" y="5"/>
                      <a:pt x="5" y="5"/>
                      <a:pt x="4" y="6"/>
                    </a:cubicBezTo>
                    <a:cubicBezTo>
                      <a:pt x="4" y="6"/>
                      <a:pt x="4" y="7"/>
                      <a:pt x="4" y="8"/>
                    </a:cubicBezTo>
                    <a:cubicBezTo>
                      <a:pt x="4" y="11"/>
                      <a:pt x="4" y="11"/>
                      <a:pt x="4" y="11"/>
                    </a:cubicBezTo>
                    <a:cubicBezTo>
                      <a:pt x="4" y="13"/>
                      <a:pt x="5" y="14"/>
                      <a:pt x="6" y="14"/>
                    </a:cubicBezTo>
                    <a:cubicBezTo>
                      <a:pt x="6" y="14"/>
                      <a:pt x="7" y="14"/>
                      <a:pt x="7" y="13"/>
                    </a:cubicBezTo>
                    <a:close/>
                    <a:moveTo>
                      <a:pt x="6" y="0"/>
                    </a:moveTo>
                    <a:cubicBezTo>
                      <a:pt x="9" y="0"/>
                      <a:pt x="12" y="3"/>
                      <a:pt x="12" y="6"/>
                    </a:cubicBezTo>
                    <a:cubicBezTo>
                      <a:pt x="12" y="13"/>
                      <a:pt x="12" y="13"/>
                      <a:pt x="12" y="13"/>
                    </a:cubicBezTo>
                    <a:cubicBezTo>
                      <a:pt x="12" y="14"/>
                      <a:pt x="11" y="16"/>
                      <a:pt x="10" y="17"/>
                    </a:cubicBezTo>
                    <a:cubicBezTo>
                      <a:pt x="9" y="18"/>
                      <a:pt x="8" y="19"/>
                      <a:pt x="6" y="19"/>
                    </a:cubicBezTo>
                    <a:cubicBezTo>
                      <a:pt x="2" y="19"/>
                      <a:pt x="0" y="16"/>
                      <a:pt x="0" y="13"/>
                    </a:cubicBezTo>
                    <a:cubicBezTo>
                      <a:pt x="0" y="6"/>
                      <a:pt x="0" y="6"/>
                      <a:pt x="0" y="6"/>
                    </a:cubicBezTo>
                    <a:cubicBezTo>
                      <a:pt x="0" y="5"/>
                      <a:pt x="0" y="3"/>
                      <a:pt x="1" y="2"/>
                    </a:cubicBezTo>
                    <a:cubicBezTo>
                      <a:pt x="3" y="1"/>
                      <a:pt x="4"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US" sz="1350">
                  <a:solidFill>
                    <a:srgbClr val="182642"/>
                  </a:solidFill>
                  <a:latin typeface="Calibri Light"/>
                </a:endParaRPr>
              </a:p>
            </p:txBody>
          </p:sp>
          <p:sp>
            <p:nvSpPr>
              <p:cNvPr id="118" name="Freeform 43"/>
              <p:cNvSpPr>
                <a:spLocks noEditPoints="1"/>
              </p:cNvSpPr>
              <p:nvPr/>
            </p:nvSpPr>
            <p:spPr bwMode="auto">
              <a:xfrm>
                <a:off x="5785" y="2931"/>
                <a:ext cx="27" cy="39"/>
              </a:xfrm>
              <a:custGeom>
                <a:avLst/>
                <a:gdLst>
                  <a:gd name="T0" fmla="*/ 9 w 13"/>
                  <a:gd name="T1" fmla="*/ 8 h 19"/>
                  <a:gd name="T2" fmla="*/ 7 w 13"/>
                  <a:gd name="T3" fmla="*/ 5 h 19"/>
                  <a:gd name="T4" fmla="*/ 5 w 13"/>
                  <a:gd name="T5" fmla="*/ 6 h 19"/>
                  <a:gd name="T6" fmla="*/ 4 w 13"/>
                  <a:gd name="T7" fmla="*/ 8 h 19"/>
                  <a:gd name="T8" fmla="*/ 4 w 13"/>
                  <a:gd name="T9" fmla="*/ 11 h 19"/>
                  <a:gd name="T10" fmla="*/ 7 w 13"/>
                  <a:gd name="T11" fmla="*/ 14 h 19"/>
                  <a:gd name="T12" fmla="*/ 8 w 13"/>
                  <a:gd name="T13" fmla="*/ 13 h 19"/>
                  <a:gd name="T14" fmla="*/ 9 w 13"/>
                  <a:gd name="T15" fmla="*/ 11 h 19"/>
                  <a:gd name="T16" fmla="*/ 9 w 13"/>
                  <a:gd name="T17" fmla="*/ 8 h 19"/>
                  <a:gd name="T18" fmla="*/ 7 w 13"/>
                  <a:gd name="T19" fmla="*/ 0 h 19"/>
                  <a:gd name="T20" fmla="*/ 13 w 13"/>
                  <a:gd name="T21" fmla="*/ 6 h 19"/>
                  <a:gd name="T22" fmla="*/ 13 w 13"/>
                  <a:gd name="T23" fmla="*/ 12 h 19"/>
                  <a:gd name="T24" fmla="*/ 11 w 13"/>
                  <a:gd name="T25" fmla="*/ 17 h 19"/>
                  <a:gd name="T26" fmla="*/ 7 w 13"/>
                  <a:gd name="T27" fmla="*/ 19 h 19"/>
                  <a:gd name="T28" fmla="*/ 0 w 13"/>
                  <a:gd name="T29" fmla="*/ 12 h 19"/>
                  <a:gd name="T30" fmla="*/ 0 w 13"/>
                  <a:gd name="T31" fmla="*/ 6 h 19"/>
                  <a:gd name="T32" fmla="*/ 2 w 13"/>
                  <a:gd name="T33" fmla="*/ 2 h 19"/>
                  <a:gd name="T34" fmla="*/ 7 w 13"/>
                  <a:gd name="T3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19">
                    <a:moveTo>
                      <a:pt x="9" y="8"/>
                    </a:moveTo>
                    <a:cubicBezTo>
                      <a:pt x="9" y="6"/>
                      <a:pt x="8" y="5"/>
                      <a:pt x="7" y="5"/>
                    </a:cubicBezTo>
                    <a:cubicBezTo>
                      <a:pt x="6" y="5"/>
                      <a:pt x="5" y="5"/>
                      <a:pt x="5" y="6"/>
                    </a:cubicBezTo>
                    <a:cubicBezTo>
                      <a:pt x="5" y="6"/>
                      <a:pt x="4" y="7"/>
                      <a:pt x="4" y="8"/>
                    </a:cubicBezTo>
                    <a:cubicBezTo>
                      <a:pt x="4" y="11"/>
                      <a:pt x="4" y="11"/>
                      <a:pt x="4" y="11"/>
                    </a:cubicBezTo>
                    <a:cubicBezTo>
                      <a:pt x="4" y="13"/>
                      <a:pt x="5" y="14"/>
                      <a:pt x="7" y="14"/>
                    </a:cubicBezTo>
                    <a:cubicBezTo>
                      <a:pt x="7" y="14"/>
                      <a:pt x="8" y="14"/>
                      <a:pt x="8" y="13"/>
                    </a:cubicBezTo>
                    <a:cubicBezTo>
                      <a:pt x="9" y="13"/>
                      <a:pt x="9" y="12"/>
                      <a:pt x="9" y="11"/>
                    </a:cubicBezTo>
                    <a:lnTo>
                      <a:pt x="9" y="8"/>
                    </a:lnTo>
                    <a:close/>
                    <a:moveTo>
                      <a:pt x="7" y="0"/>
                    </a:moveTo>
                    <a:cubicBezTo>
                      <a:pt x="10" y="0"/>
                      <a:pt x="13" y="3"/>
                      <a:pt x="13" y="6"/>
                    </a:cubicBezTo>
                    <a:cubicBezTo>
                      <a:pt x="13" y="12"/>
                      <a:pt x="13" y="12"/>
                      <a:pt x="13" y="12"/>
                    </a:cubicBezTo>
                    <a:cubicBezTo>
                      <a:pt x="13" y="14"/>
                      <a:pt x="12" y="16"/>
                      <a:pt x="11" y="17"/>
                    </a:cubicBezTo>
                    <a:cubicBezTo>
                      <a:pt x="10" y="18"/>
                      <a:pt x="8" y="19"/>
                      <a:pt x="7" y="19"/>
                    </a:cubicBezTo>
                    <a:cubicBezTo>
                      <a:pt x="3" y="19"/>
                      <a:pt x="0" y="16"/>
                      <a:pt x="0" y="12"/>
                    </a:cubicBezTo>
                    <a:cubicBezTo>
                      <a:pt x="0" y="6"/>
                      <a:pt x="0" y="6"/>
                      <a:pt x="0" y="6"/>
                    </a:cubicBezTo>
                    <a:cubicBezTo>
                      <a:pt x="0" y="5"/>
                      <a:pt x="1" y="3"/>
                      <a:pt x="2" y="2"/>
                    </a:cubicBezTo>
                    <a:cubicBezTo>
                      <a:pt x="3" y="1"/>
                      <a:pt x="5"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US" sz="1350">
                  <a:solidFill>
                    <a:srgbClr val="182642"/>
                  </a:solidFill>
                  <a:latin typeface="Calibri Light"/>
                </a:endParaRPr>
              </a:p>
            </p:txBody>
          </p:sp>
          <p:sp>
            <p:nvSpPr>
              <p:cNvPr id="119" name="Freeform 44"/>
              <p:cNvSpPr>
                <a:spLocks/>
              </p:cNvSpPr>
              <p:nvPr/>
            </p:nvSpPr>
            <p:spPr bwMode="auto">
              <a:xfrm>
                <a:off x="5762" y="2835"/>
                <a:ext cx="12" cy="35"/>
              </a:xfrm>
              <a:custGeom>
                <a:avLst/>
                <a:gdLst>
                  <a:gd name="T0" fmla="*/ 3 w 6"/>
                  <a:gd name="T1" fmla="*/ 0 h 17"/>
                  <a:gd name="T2" fmla="*/ 6 w 6"/>
                  <a:gd name="T3" fmla="*/ 2 h 17"/>
                  <a:gd name="T4" fmla="*/ 6 w 6"/>
                  <a:gd name="T5" fmla="*/ 15 h 17"/>
                  <a:gd name="T6" fmla="*/ 5 w 6"/>
                  <a:gd name="T7" fmla="*/ 16 h 17"/>
                  <a:gd name="T8" fmla="*/ 3 w 6"/>
                  <a:gd name="T9" fmla="*/ 17 h 17"/>
                  <a:gd name="T10" fmla="*/ 0 w 6"/>
                  <a:gd name="T11" fmla="*/ 15 h 17"/>
                  <a:gd name="T12" fmla="*/ 0 w 6"/>
                  <a:gd name="T13" fmla="*/ 2 h 17"/>
                  <a:gd name="T14" fmla="*/ 1 w 6"/>
                  <a:gd name="T15" fmla="*/ 1 h 17"/>
                  <a:gd name="T16" fmla="*/ 3 w 6"/>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7">
                    <a:moveTo>
                      <a:pt x="3" y="0"/>
                    </a:moveTo>
                    <a:cubicBezTo>
                      <a:pt x="4" y="0"/>
                      <a:pt x="6" y="1"/>
                      <a:pt x="6" y="2"/>
                    </a:cubicBezTo>
                    <a:cubicBezTo>
                      <a:pt x="6" y="15"/>
                      <a:pt x="6" y="15"/>
                      <a:pt x="6" y="15"/>
                    </a:cubicBezTo>
                    <a:cubicBezTo>
                      <a:pt x="6" y="15"/>
                      <a:pt x="5" y="16"/>
                      <a:pt x="5" y="16"/>
                    </a:cubicBezTo>
                    <a:cubicBezTo>
                      <a:pt x="4" y="17"/>
                      <a:pt x="4" y="17"/>
                      <a:pt x="3" y="17"/>
                    </a:cubicBezTo>
                    <a:cubicBezTo>
                      <a:pt x="1" y="17"/>
                      <a:pt x="0" y="16"/>
                      <a:pt x="0" y="15"/>
                    </a:cubicBezTo>
                    <a:cubicBezTo>
                      <a:pt x="0" y="2"/>
                      <a:pt x="0" y="2"/>
                      <a:pt x="0" y="2"/>
                    </a:cubicBezTo>
                    <a:cubicBezTo>
                      <a:pt x="0" y="2"/>
                      <a:pt x="0" y="1"/>
                      <a:pt x="1" y="1"/>
                    </a:cubicBezTo>
                    <a:cubicBezTo>
                      <a:pt x="1" y="0"/>
                      <a:pt x="2" y="0"/>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US" sz="1350">
                  <a:solidFill>
                    <a:srgbClr val="182642"/>
                  </a:solidFill>
                  <a:latin typeface="Calibri Light"/>
                </a:endParaRPr>
              </a:p>
            </p:txBody>
          </p:sp>
          <p:sp>
            <p:nvSpPr>
              <p:cNvPr id="120" name="Freeform 45"/>
              <p:cNvSpPr>
                <a:spLocks noEditPoints="1"/>
              </p:cNvSpPr>
              <p:nvPr/>
            </p:nvSpPr>
            <p:spPr bwMode="auto">
              <a:xfrm>
                <a:off x="5756" y="2881"/>
                <a:ext cx="27" cy="39"/>
              </a:xfrm>
              <a:custGeom>
                <a:avLst/>
                <a:gdLst>
                  <a:gd name="T0" fmla="*/ 7 w 13"/>
                  <a:gd name="T1" fmla="*/ 0 h 19"/>
                  <a:gd name="T2" fmla="*/ 11 w 13"/>
                  <a:gd name="T3" fmla="*/ 2 h 19"/>
                  <a:gd name="T4" fmla="*/ 13 w 13"/>
                  <a:gd name="T5" fmla="*/ 6 h 19"/>
                  <a:gd name="T6" fmla="*/ 13 w 13"/>
                  <a:gd name="T7" fmla="*/ 12 h 19"/>
                  <a:gd name="T8" fmla="*/ 7 w 13"/>
                  <a:gd name="T9" fmla="*/ 19 h 19"/>
                  <a:gd name="T10" fmla="*/ 2 w 13"/>
                  <a:gd name="T11" fmla="*/ 17 h 19"/>
                  <a:gd name="T12" fmla="*/ 0 w 13"/>
                  <a:gd name="T13" fmla="*/ 12 h 19"/>
                  <a:gd name="T14" fmla="*/ 0 w 13"/>
                  <a:gd name="T15" fmla="*/ 6 h 19"/>
                  <a:gd name="T16" fmla="*/ 7 w 13"/>
                  <a:gd name="T17" fmla="*/ 0 h 19"/>
                  <a:gd name="T18" fmla="*/ 7 w 13"/>
                  <a:gd name="T19" fmla="*/ 14 h 19"/>
                  <a:gd name="T20" fmla="*/ 9 w 13"/>
                  <a:gd name="T21" fmla="*/ 11 h 19"/>
                  <a:gd name="T22" fmla="*/ 9 w 13"/>
                  <a:gd name="T23" fmla="*/ 8 h 19"/>
                  <a:gd name="T24" fmla="*/ 8 w 13"/>
                  <a:gd name="T25" fmla="*/ 6 h 19"/>
                  <a:gd name="T26" fmla="*/ 7 w 13"/>
                  <a:gd name="T27" fmla="*/ 5 h 19"/>
                  <a:gd name="T28" fmla="*/ 4 w 13"/>
                  <a:gd name="T29" fmla="*/ 8 h 19"/>
                  <a:gd name="T30" fmla="*/ 4 w 13"/>
                  <a:gd name="T31" fmla="*/ 11 h 19"/>
                  <a:gd name="T32" fmla="*/ 5 w 13"/>
                  <a:gd name="T33" fmla="*/ 13 h 19"/>
                  <a:gd name="T34" fmla="*/ 7 w 13"/>
                  <a:gd name="T35"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19">
                    <a:moveTo>
                      <a:pt x="7" y="0"/>
                    </a:moveTo>
                    <a:cubicBezTo>
                      <a:pt x="8" y="0"/>
                      <a:pt x="10" y="1"/>
                      <a:pt x="11" y="2"/>
                    </a:cubicBezTo>
                    <a:cubicBezTo>
                      <a:pt x="12" y="3"/>
                      <a:pt x="13" y="5"/>
                      <a:pt x="13" y="6"/>
                    </a:cubicBezTo>
                    <a:cubicBezTo>
                      <a:pt x="13" y="12"/>
                      <a:pt x="13" y="12"/>
                      <a:pt x="13" y="12"/>
                    </a:cubicBezTo>
                    <a:cubicBezTo>
                      <a:pt x="13" y="16"/>
                      <a:pt x="10" y="19"/>
                      <a:pt x="7" y="19"/>
                    </a:cubicBezTo>
                    <a:cubicBezTo>
                      <a:pt x="5" y="19"/>
                      <a:pt x="3" y="18"/>
                      <a:pt x="2" y="17"/>
                    </a:cubicBezTo>
                    <a:cubicBezTo>
                      <a:pt x="1" y="16"/>
                      <a:pt x="0" y="14"/>
                      <a:pt x="0" y="12"/>
                    </a:cubicBezTo>
                    <a:cubicBezTo>
                      <a:pt x="0" y="6"/>
                      <a:pt x="0" y="6"/>
                      <a:pt x="0" y="6"/>
                    </a:cubicBezTo>
                    <a:cubicBezTo>
                      <a:pt x="0" y="3"/>
                      <a:pt x="3" y="0"/>
                      <a:pt x="7" y="0"/>
                    </a:cubicBezTo>
                    <a:close/>
                    <a:moveTo>
                      <a:pt x="7" y="14"/>
                    </a:moveTo>
                    <a:cubicBezTo>
                      <a:pt x="8" y="14"/>
                      <a:pt x="9" y="13"/>
                      <a:pt x="9" y="11"/>
                    </a:cubicBezTo>
                    <a:cubicBezTo>
                      <a:pt x="9" y="8"/>
                      <a:pt x="9" y="8"/>
                      <a:pt x="9" y="8"/>
                    </a:cubicBezTo>
                    <a:cubicBezTo>
                      <a:pt x="9" y="7"/>
                      <a:pt x="9" y="6"/>
                      <a:pt x="8" y="6"/>
                    </a:cubicBezTo>
                    <a:cubicBezTo>
                      <a:pt x="8" y="5"/>
                      <a:pt x="7" y="5"/>
                      <a:pt x="7" y="5"/>
                    </a:cubicBezTo>
                    <a:cubicBezTo>
                      <a:pt x="5" y="5"/>
                      <a:pt x="4" y="6"/>
                      <a:pt x="4" y="8"/>
                    </a:cubicBezTo>
                    <a:cubicBezTo>
                      <a:pt x="4" y="11"/>
                      <a:pt x="4" y="11"/>
                      <a:pt x="4" y="11"/>
                    </a:cubicBezTo>
                    <a:cubicBezTo>
                      <a:pt x="4" y="12"/>
                      <a:pt x="5" y="13"/>
                      <a:pt x="5" y="13"/>
                    </a:cubicBezTo>
                    <a:cubicBezTo>
                      <a:pt x="5" y="14"/>
                      <a:pt x="6" y="14"/>
                      <a:pt x="7"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US" sz="1350">
                  <a:solidFill>
                    <a:srgbClr val="182642"/>
                  </a:solidFill>
                  <a:latin typeface="Calibri Light"/>
                </a:endParaRPr>
              </a:p>
            </p:txBody>
          </p:sp>
        </p:grpSp>
      </p:grpSp>
      <p:grpSp>
        <p:nvGrpSpPr>
          <p:cNvPr id="121" name="Group 120"/>
          <p:cNvGrpSpPr/>
          <p:nvPr/>
        </p:nvGrpSpPr>
        <p:grpSpPr>
          <a:xfrm>
            <a:off x="4162933" y="5145649"/>
            <a:ext cx="587828" cy="587828"/>
            <a:chOff x="6476582" y="5310165"/>
            <a:chExt cx="783771" cy="783771"/>
          </a:xfrm>
        </p:grpSpPr>
        <p:sp>
          <p:nvSpPr>
            <p:cNvPr id="122" name="Oval 121"/>
            <p:cNvSpPr/>
            <p:nvPr/>
          </p:nvSpPr>
          <p:spPr>
            <a:xfrm>
              <a:off x="6476582" y="5310165"/>
              <a:ext cx="783771" cy="78377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Light"/>
              </a:endParaRPr>
            </a:p>
          </p:txBody>
        </p:sp>
        <p:grpSp>
          <p:nvGrpSpPr>
            <p:cNvPr id="123" name="Group 15"/>
            <p:cNvGrpSpPr>
              <a:grpSpLocks noChangeAspect="1"/>
            </p:cNvGrpSpPr>
            <p:nvPr/>
          </p:nvGrpSpPr>
          <p:grpSpPr bwMode="auto">
            <a:xfrm>
              <a:off x="6657969" y="5487151"/>
              <a:ext cx="418006" cy="411249"/>
              <a:chOff x="6561" y="2731"/>
              <a:chExt cx="433" cy="426"/>
            </a:xfrm>
            <a:solidFill>
              <a:schemeClr val="bg2"/>
            </a:solidFill>
          </p:grpSpPr>
          <p:sp>
            <p:nvSpPr>
              <p:cNvPr id="124" name="Freeform 16"/>
              <p:cNvSpPr>
                <a:spLocks/>
              </p:cNvSpPr>
              <p:nvPr/>
            </p:nvSpPr>
            <p:spPr bwMode="auto">
              <a:xfrm>
                <a:off x="6875" y="2731"/>
                <a:ext cx="119" cy="426"/>
              </a:xfrm>
              <a:custGeom>
                <a:avLst/>
                <a:gdLst>
                  <a:gd name="T0" fmla="*/ 0 w 57"/>
                  <a:gd name="T1" fmla="*/ 0 h 205"/>
                  <a:gd name="T2" fmla="*/ 57 w 57"/>
                  <a:gd name="T3" fmla="*/ 0 h 205"/>
                  <a:gd name="T4" fmla="*/ 57 w 57"/>
                  <a:gd name="T5" fmla="*/ 205 h 205"/>
                  <a:gd name="T6" fmla="*/ 0 w 57"/>
                  <a:gd name="T7" fmla="*/ 205 h 205"/>
                  <a:gd name="T8" fmla="*/ 0 w 57"/>
                  <a:gd name="T9" fmla="*/ 114 h 205"/>
                  <a:gd name="T10" fmla="*/ 14 w 57"/>
                  <a:gd name="T11" fmla="*/ 76 h 205"/>
                  <a:gd name="T12" fmla="*/ 0 w 57"/>
                  <a:gd name="T13" fmla="*/ 37 h 205"/>
                  <a:gd name="T14" fmla="*/ 0 w 57"/>
                  <a:gd name="T15" fmla="*/ 0 h 2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205">
                    <a:moveTo>
                      <a:pt x="0" y="0"/>
                    </a:moveTo>
                    <a:cubicBezTo>
                      <a:pt x="57" y="0"/>
                      <a:pt x="57" y="0"/>
                      <a:pt x="57" y="0"/>
                    </a:cubicBezTo>
                    <a:cubicBezTo>
                      <a:pt x="57" y="205"/>
                      <a:pt x="57" y="205"/>
                      <a:pt x="57" y="205"/>
                    </a:cubicBezTo>
                    <a:cubicBezTo>
                      <a:pt x="0" y="205"/>
                      <a:pt x="0" y="205"/>
                      <a:pt x="0" y="205"/>
                    </a:cubicBezTo>
                    <a:cubicBezTo>
                      <a:pt x="0" y="114"/>
                      <a:pt x="0" y="114"/>
                      <a:pt x="0" y="114"/>
                    </a:cubicBezTo>
                    <a:cubicBezTo>
                      <a:pt x="9" y="104"/>
                      <a:pt x="14" y="90"/>
                      <a:pt x="14" y="76"/>
                    </a:cubicBezTo>
                    <a:cubicBezTo>
                      <a:pt x="14" y="61"/>
                      <a:pt x="9" y="47"/>
                      <a:pt x="0" y="37"/>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US" sz="1350">
                  <a:solidFill>
                    <a:srgbClr val="182642"/>
                  </a:solidFill>
                  <a:latin typeface="Calibri Light"/>
                </a:endParaRPr>
              </a:p>
            </p:txBody>
          </p:sp>
          <p:sp>
            <p:nvSpPr>
              <p:cNvPr id="125" name="Freeform 17"/>
              <p:cNvSpPr>
                <a:spLocks/>
              </p:cNvSpPr>
              <p:nvPr/>
            </p:nvSpPr>
            <p:spPr bwMode="auto">
              <a:xfrm>
                <a:off x="6715" y="3001"/>
                <a:ext cx="119" cy="156"/>
              </a:xfrm>
              <a:custGeom>
                <a:avLst/>
                <a:gdLst>
                  <a:gd name="T0" fmla="*/ 29 w 57"/>
                  <a:gd name="T1" fmla="*/ 7 h 75"/>
                  <a:gd name="T2" fmla="*/ 57 w 57"/>
                  <a:gd name="T3" fmla="*/ 1 h 75"/>
                  <a:gd name="T4" fmla="*/ 57 w 57"/>
                  <a:gd name="T5" fmla="*/ 75 h 75"/>
                  <a:gd name="T6" fmla="*/ 0 w 57"/>
                  <a:gd name="T7" fmla="*/ 75 h 75"/>
                  <a:gd name="T8" fmla="*/ 0 w 57"/>
                  <a:gd name="T9" fmla="*/ 0 h 75"/>
                  <a:gd name="T10" fmla="*/ 29 w 57"/>
                  <a:gd name="T11" fmla="*/ 7 h 75"/>
                </a:gdLst>
                <a:ahLst/>
                <a:cxnLst>
                  <a:cxn ang="0">
                    <a:pos x="T0" y="T1"/>
                  </a:cxn>
                  <a:cxn ang="0">
                    <a:pos x="T2" y="T3"/>
                  </a:cxn>
                  <a:cxn ang="0">
                    <a:pos x="T4" y="T5"/>
                  </a:cxn>
                  <a:cxn ang="0">
                    <a:pos x="T6" y="T7"/>
                  </a:cxn>
                  <a:cxn ang="0">
                    <a:pos x="T8" y="T9"/>
                  </a:cxn>
                  <a:cxn ang="0">
                    <a:pos x="T10" y="T11"/>
                  </a:cxn>
                </a:cxnLst>
                <a:rect l="0" t="0" r="r" b="b"/>
                <a:pathLst>
                  <a:path w="57" h="75">
                    <a:moveTo>
                      <a:pt x="29" y="7"/>
                    </a:moveTo>
                    <a:cubicBezTo>
                      <a:pt x="39" y="7"/>
                      <a:pt x="49" y="5"/>
                      <a:pt x="57" y="1"/>
                    </a:cubicBezTo>
                    <a:cubicBezTo>
                      <a:pt x="57" y="75"/>
                      <a:pt x="57" y="75"/>
                      <a:pt x="57" y="75"/>
                    </a:cubicBezTo>
                    <a:cubicBezTo>
                      <a:pt x="0" y="75"/>
                      <a:pt x="0" y="75"/>
                      <a:pt x="0" y="75"/>
                    </a:cubicBezTo>
                    <a:cubicBezTo>
                      <a:pt x="0" y="0"/>
                      <a:pt x="0" y="0"/>
                      <a:pt x="0" y="0"/>
                    </a:cubicBezTo>
                    <a:cubicBezTo>
                      <a:pt x="9" y="5"/>
                      <a:pt x="19" y="7"/>
                      <a:pt x="29"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US" sz="1350">
                  <a:solidFill>
                    <a:srgbClr val="182642"/>
                  </a:solidFill>
                  <a:latin typeface="Calibri Light"/>
                </a:endParaRPr>
              </a:p>
            </p:txBody>
          </p:sp>
          <p:sp>
            <p:nvSpPr>
              <p:cNvPr id="126" name="Freeform 18"/>
              <p:cNvSpPr>
                <a:spLocks/>
              </p:cNvSpPr>
              <p:nvPr/>
            </p:nvSpPr>
            <p:spPr bwMode="auto">
              <a:xfrm>
                <a:off x="6784" y="2872"/>
                <a:ext cx="39" cy="60"/>
              </a:xfrm>
              <a:custGeom>
                <a:avLst/>
                <a:gdLst>
                  <a:gd name="T0" fmla="*/ 39 w 39"/>
                  <a:gd name="T1" fmla="*/ 29 h 60"/>
                  <a:gd name="T2" fmla="*/ 20 w 39"/>
                  <a:gd name="T3" fmla="*/ 60 h 60"/>
                  <a:gd name="T4" fmla="*/ 0 w 39"/>
                  <a:gd name="T5" fmla="*/ 29 h 60"/>
                  <a:gd name="T6" fmla="*/ 12 w 39"/>
                  <a:gd name="T7" fmla="*/ 29 h 60"/>
                  <a:gd name="T8" fmla="*/ 12 w 39"/>
                  <a:gd name="T9" fmla="*/ 0 h 60"/>
                  <a:gd name="T10" fmla="*/ 27 w 39"/>
                  <a:gd name="T11" fmla="*/ 0 h 60"/>
                  <a:gd name="T12" fmla="*/ 27 w 39"/>
                  <a:gd name="T13" fmla="*/ 29 h 60"/>
                  <a:gd name="T14" fmla="*/ 39 w 39"/>
                  <a:gd name="T15" fmla="*/ 29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0">
                    <a:moveTo>
                      <a:pt x="39" y="29"/>
                    </a:moveTo>
                    <a:lnTo>
                      <a:pt x="20" y="60"/>
                    </a:lnTo>
                    <a:lnTo>
                      <a:pt x="0" y="29"/>
                    </a:lnTo>
                    <a:lnTo>
                      <a:pt x="12" y="29"/>
                    </a:lnTo>
                    <a:lnTo>
                      <a:pt x="12" y="0"/>
                    </a:lnTo>
                    <a:lnTo>
                      <a:pt x="27" y="0"/>
                    </a:lnTo>
                    <a:lnTo>
                      <a:pt x="27" y="29"/>
                    </a:lnTo>
                    <a:lnTo>
                      <a:pt x="39"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US" sz="1350">
                  <a:solidFill>
                    <a:srgbClr val="182642"/>
                  </a:solidFill>
                  <a:latin typeface="Calibri Light"/>
                </a:endParaRPr>
              </a:p>
            </p:txBody>
          </p:sp>
          <p:sp>
            <p:nvSpPr>
              <p:cNvPr id="127" name="Freeform 19"/>
              <p:cNvSpPr>
                <a:spLocks noEditPoints="1"/>
              </p:cNvSpPr>
              <p:nvPr/>
            </p:nvSpPr>
            <p:spPr bwMode="auto">
              <a:xfrm>
                <a:off x="6592" y="2766"/>
                <a:ext cx="306" cy="299"/>
              </a:xfrm>
              <a:custGeom>
                <a:avLst/>
                <a:gdLst>
                  <a:gd name="T0" fmla="*/ 51 w 147"/>
                  <a:gd name="T1" fmla="*/ 20 h 144"/>
                  <a:gd name="T2" fmla="*/ 126 w 147"/>
                  <a:gd name="T3" fmla="*/ 21 h 144"/>
                  <a:gd name="T4" fmla="*/ 125 w 147"/>
                  <a:gd name="T5" fmla="*/ 97 h 144"/>
                  <a:gd name="T6" fmla="*/ 56 w 147"/>
                  <a:gd name="T7" fmla="*/ 101 h 144"/>
                  <a:gd name="T8" fmla="*/ 53 w 147"/>
                  <a:gd name="T9" fmla="*/ 107 h 144"/>
                  <a:gd name="T10" fmla="*/ 18 w 147"/>
                  <a:gd name="T11" fmla="*/ 140 h 144"/>
                  <a:gd name="T12" fmla="*/ 4 w 147"/>
                  <a:gd name="T13" fmla="*/ 140 h 144"/>
                  <a:gd name="T14" fmla="*/ 4 w 147"/>
                  <a:gd name="T15" fmla="*/ 126 h 144"/>
                  <a:gd name="T16" fmla="*/ 39 w 147"/>
                  <a:gd name="T17" fmla="*/ 92 h 144"/>
                  <a:gd name="T18" fmla="*/ 45 w 147"/>
                  <a:gd name="T19" fmla="*/ 90 h 144"/>
                  <a:gd name="T20" fmla="*/ 51 w 147"/>
                  <a:gd name="T21" fmla="*/ 20 h 144"/>
                  <a:gd name="T22" fmla="*/ 60 w 147"/>
                  <a:gd name="T23" fmla="*/ 86 h 144"/>
                  <a:gd name="T24" fmla="*/ 115 w 147"/>
                  <a:gd name="T25" fmla="*/ 86 h 144"/>
                  <a:gd name="T26" fmla="*/ 116 w 147"/>
                  <a:gd name="T27" fmla="*/ 32 h 144"/>
                  <a:gd name="T28" fmla="*/ 61 w 147"/>
                  <a:gd name="T29" fmla="*/ 31 h 144"/>
                  <a:gd name="T30" fmla="*/ 60 w 147"/>
                  <a:gd name="T31" fmla="*/ 8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7" h="144">
                    <a:moveTo>
                      <a:pt x="51" y="20"/>
                    </a:moveTo>
                    <a:cubicBezTo>
                      <a:pt x="72" y="0"/>
                      <a:pt x="106" y="0"/>
                      <a:pt x="126" y="21"/>
                    </a:cubicBezTo>
                    <a:cubicBezTo>
                      <a:pt x="147" y="42"/>
                      <a:pt x="146" y="76"/>
                      <a:pt x="125" y="97"/>
                    </a:cubicBezTo>
                    <a:cubicBezTo>
                      <a:pt x="106" y="116"/>
                      <a:pt x="76" y="117"/>
                      <a:pt x="56" y="101"/>
                    </a:cubicBezTo>
                    <a:cubicBezTo>
                      <a:pt x="55" y="103"/>
                      <a:pt x="54" y="105"/>
                      <a:pt x="53" y="107"/>
                    </a:cubicBezTo>
                    <a:cubicBezTo>
                      <a:pt x="18" y="140"/>
                      <a:pt x="18" y="140"/>
                      <a:pt x="18" y="140"/>
                    </a:cubicBezTo>
                    <a:cubicBezTo>
                      <a:pt x="14" y="144"/>
                      <a:pt x="8" y="144"/>
                      <a:pt x="4" y="140"/>
                    </a:cubicBezTo>
                    <a:cubicBezTo>
                      <a:pt x="0" y="136"/>
                      <a:pt x="0" y="130"/>
                      <a:pt x="4" y="126"/>
                    </a:cubicBezTo>
                    <a:cubicBezTo>
                      <a:pt x="39" y="92"/>
                      <a:pt x="39" y="92"/>
                      <a:pt x="39" y="92"/>
                    </a:cubicBezTo>
                    <a:cubicBezTo>
                      <a:pt x="41" y="91"/>
                      <a:pt x="43" y="90"/>
                      <a:pt x="45" y="90"/>
                    </a:cubicBezTo>
                    <a:cubicBezTo>
                      <a:pt x="29" y="69"/>
                      <a:pt x="32" y="39"/>
                      <a:pt x="51" y="20"/>
                    </a:cubicBezTo>
                    <a:close/>
                    <a:moveTo>
                      <a:pt x="60" y="86"/>
                    </a:moveTo>
                    <a:cubicBezTo>
                      <a:pt x="75" y="101"/>
                      <a:pt x="100" y="101"/>
                      <a:pt x="115" y="86"/>
                    </a:cubicBezTo>
                    <a:cubicBezTo>
                      <a:pt x="130" y="71"/>
                      <a:pt x="131" y="47"/>
                      <a:pt x="116" y="32"/>
                    </a:cubicBezTo>
                    <a:cubicBezTo>
                      <a:pt x="101" y="16"/>
                      <a:pt x="76" y="16"/>
                      <a:pt x="61" y="31"/>
                    </a:cubicBezTo>
                    <a:cubicBezTo>
                      <a:pt x="46" y="46"/>
                      <a:pt x="45" y="70"/>
                      <a:pt x="60"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US" sz="1350">
                  <a:solidFill>
                    <a:srgbClr val="182642"/>
                  </a:solidFill>
                  <a:latin typeface="Calibri Light"/>
                </a:endParaRPr>
              </a:p>
            </p:txBody>
          </p:sp>
          <p:sp>
            <p:nvSpPr>
              <p:cNvPr id="128" name="Freeform 20"/>
              <p:cNvSpPr>
                <a:spLocks/>
              </p:cNvSpPr>
              <p:nvPr/>
            </p:nvSpPr>
            <p:spPr bwMode="auto">
              <a:xfrm>
                <a:off x="6730" y="2843"/>
                <a:ext cx="39" cy="60"/>
              </a:xfrm>
              <a:custGeom>
                <a:avLst/>
                <a:gdLst>
                  <a:gd name="T0" fmla="*/ 39 w 39"/>
                  <a:gd name="T1" fmla="*/ 31 h 60"/>
                  <a:gd name="T2" fmla="*/ 27 w 39"/>
                  <a:gd name="T3" fmla="*/ 31 h 60"/>
                  <a:gd name="T4" fmla="*/ 27 w 39"/>
                  <a:gd name="T5" fmla="*/ 60 h 60"/>
                  <a:gd name="T6" fmla="*/ 10 w 39"/>
                  <a:gd name="T7" fmla="*/ 60 h 60"/>
                  <a:gd name="T8" fmla="*/ 10 w 39"/>
                  <a:gd name="T9" fmla="*/ 31 h 60"/>
                  <a:gd name="T10" fmla="*/ 0 w 39"/>
                  <a:gd name="T11" fmla="*/ 31 h 60"/>
                  <a:gd name="T12" fmla="*/ 18 w 39"/>
                  <a:gd name="T13" fmla="*/ 0 h 60"/>
                  <a:gd name="T14" fmla="*/ 39 w 39"/>
                  <a:gd name="T15" fmla="*/ 31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0">
                    <a:moveTo>
                      <a:pt x="39" y="31"/>
                    </a:moveTo>
                    <a:lnTo>
                      <a:pt x="27" y="31"/>
                    </a:lnTo>
                    <a:lnTo>
                      <a:pt x="27" y="60"/>
                    </a:lnTo>
                    <a:lnTo>
                      <a:pt x="10" y="60"/>
                    </a:lnTo>
                    <a:lnTo>
                      <a:pt x="10" y="31"/>
                    </a:lnTo>
                    <a:lnTo>
                      <a:pt x="0" y="31"/>
                    </a:lnTo>
                    <a:lnTo>
                      <a:pt x="18" y="0"/>
                    </a:lnTo>
                    <a:lnTo>
                      <a:pt x="39"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US" sz="1350">
                  <a:solidFill>
                    <a:srgbClr val="182642"/>
                  </a:solidFill>
                  <a:latin typeface="Calibri Light"/>
                </a:endParaRPr>
              </a:p>
            </p:txBody>
          </p:sp>
          <p:sp>
            <p:nvSpPr>
              <p:cNvPr id="129" name="Freeform 21"/>
              <p:cNvSpPr>
                <a:spLocks/>
              </p:cNvSpPr>
              <p:nvPr/>
            </p:nvSpPr>
            <p:spPr bwMode="auto">
              <a:xfrm>
                <a:off x="6561" y="2937"/>
                <a:ext cx="119" cy="220"/>
              </a:xfrm>
              <a:custGeom>
                <a:avLst/>
                <a:gdLst>
                  <a:gd name="T0" fmla="*/ 57 w 57"/>
                  <a:gd name="T1" fmla="*/ 42 h 106"/>
                  <a:gd name="T2" fmla="*/ 57 w 57"/>
                  <a:gd name="T3" fmla="*/ 106 h 106"/>
                  <a:gd name="T4" fmla="*/ 0 w 57"/>
                  <a:gd name="T5" fmla="*/ 106 h 106"/>
                  <a:gd name="T6" fmla="*/ 0 w 57"/>
                  <a:gd name="T7" fmla="*/ 0 h 106"/>
                  <a:gd name="T8" fmla="*/ 46 w 57"/>
                  <a:gd name="T9" fmla="*/ 0 h 106"/>
                  <a:gd name="T10" fmla="*/ 50 w 57"/>
                  <a:gd name="T11" fmla="*/ 8 h 106"/>
                  <a:gd name="T12" fmla="*/ 16 w 57"/>
                  <a:gd name="T13" fmla="*/ 41 h 106"/>
                  <a:gd name="T14" fmla="*/ 15 w 57"/>
                  <a:gd name="T15" fmla="*/ 62 h 106"/>
                  <a:gd name="T16" fmla="*/ 36 w 57"/>
                  <a:gd name="T17" fmla="*/ 62 h 106"/>
                  <a:gd name="T18" fmla="*/ 57 w 57"/>
                  <a:gd name="T19" fmla="*/ 4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106">
                    <a:moveTo>
                      <a:pt x="57" y="42"/>
                    </a:moveTo>
                    <a:cubicBezTo>
                      <a:pt x="57" y="106"/>
                      <a:pt x="57" y="106"/>
                      <a:pt x="57" y="106"/>
                    </a:cubicBezTo>
                    <a:cubicBezTo>
                      <a:pt x="0" y="106"/>
                      <a:pt x="0" y="106"/>
                      <a:pt x="0" y="106"/>
                    </a:cubicBezTo>
                    <a:cubicBezTo>
                      <a:pt x="0" y="0"/>
                      <a:pt x="0" y="0"/>
                      <a:pt x="0" y="0"/>
                    </a:cubicBezTo>
                    <a:cubicBezTo>
                      <a:pt x="46" y="0"/>
                      <a:pt x="46" y="0"/>
                      <a:pt x="46" y="0"/>
                    </a:cubicBezTo>
                    <a:cubicBezTo>
                      <a:pt x="47" y="3"/>
                      <a:pt x="48" y="5"/>
                      <a:pt x="50" y="8"/>
                    </a:cubicBezTo>
                    <a:cubicBezTo>
                      <a:pt x="16" y="41"/>
                      <a:pt x="16" y="41"/>
                      <a:pt x="16" y="41"/>
                    </a:cubicBezTo>
                    <a:cubicBezTo>
                      <a:pt x="10" y="47"/>
                      <a:pt x="10" y="56"/>
                      <a:pt x="15" y="62"/>
                    </a:cubicBezTo>
                    <a:cubicBezTo>
                      <a:pt x="21" y="68"/>
                      <a:pt x="31" y="68"/>
                      <a:pt x="36" y="62"/>
                    </a:cubicBezTo>
                    <a:lnTo>
                      <a:pt x="57"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US" sz="1350">
                  <a:solidFill>
                    <a:srgbClr val="182642"/>
                  </a:solidFill>
                  <a:latin typeface="Calibri Light"/>
                </a:endParaRPr>
              </a:p>
            </p:txBody>
          </p:sp>
        </p:grpSp>
      </p:grpSp>
      <p:grpSp>
        <p:nvGrpSpPr>
          <p:cNvPr id="130" name="Group 129"/>
          <p:cNvGrpSpPr/>
          <p:nvPr/>
        </p:nvGrpSpPr>
        <p:grpSpPr>
          <a:xfrm>
            <a:off x="6192613" y="1792441"/>
            <a:ext cx="587828" cy="587828"/>
            <a:chOff x="8474528" y="782463"/>
            <a:chExt cx="783771" cy="783771"/>
          </a:xfrm>
        </p:grpSpPr>
        <p:sp>
          <p:nvSpPr>
            <p:cNvPr id="131" name="Oval 130"/>
            <p:cNvSpPr/>
            <p:nvPr/>
          </p:nvSpPr>
          <p:spPr>
            <a:xfrm>
              <a:off x="8474528" y="782463"/>
              <a:ext cx="783771" cy="78377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Light"/>
              </a:endParaRPr>
            </a:p>
          </p:txBody>
        </p:sp>
        <p:sp>
          <p:nvSpPr>
            <p:cNvPr id="132" name="Freeform 78"/>
            <p:cNvSpPr>
              <a:spLocks noEditPoints="1"/>
            </p:cNvSpPr>
            <p:nvPr/>
          </p:nvSpPr>
          <p:spPr bwMode="auto">
            <a:xfrm>
              <a:off x="8606022" y="951166"/>
              <a:ext cx="520782" cy="392459"/>
            </a:xfrm>
            <a:custGeom>
              <a:avLst/>
              <a:gdLst>
                <a:gd name="T0" fmla="*/ 80 w 192"/>
                <a:gd name="T1" fmla="*/ 36 h 144"/>
                <a:gd name="T2" fmla="*/ 80 w 192"/>
                <a:gd name="T3" fmla="*/ 80 h 144"/>
                <a:gd name="T4" fmla="*/ 89 w 192"/>
                <a:gd name="T5" fmla="*/ 65 h 144"/>
                <a:gd name="T6" fmla="*/ 103 w 192"/>
                <a:gd name="T7" fmla="*/ 89 h 144"/>
                <a:gd name="T8" fmla="*/ 112 w 192"/>
                <a:gd name="T9" fmla="*/ 84 h 144"/>
                <a:gd name="T10" fmla="*/ 98 w 192"/>
                <a:gd name="T11" fmla="*/ 60 h 144"/>
                <a:gd name="T12" fmla="*/ 116 w 192"/>
                <a:gd name="T13" fmla="*/ 60 h 144"/>
                <a:gd name="T14" fmla="*/ 80 w 192"/>
                <a:gd name="T15" fmla="*/ 36 h 144"/>
                <a:gd name="T16" fmla="*/ 176 w 192"/>
                <a:gd name="T17" fmla="*/ 16 h 144"/>
                <a:gd name="T18" fmla="*/ 160 w 192"/>
                <a:gd name="T19" fmla="*/ 0 h 144"/>
                <a:gd name="T20" fmla="*/ 32 w 192"/>
                <a:gd name="T21" fmla="*/ 0 h 144"/>
                <a:gd name="T22" fmla="*/ 16 w 192"/>
                <a:gd name="T23" fmla="*/ 16 h 144"/>
                <a:gd name="T24" fmla="*/ 16 w 192"/>
                <a:gd name="T25" fmla="*/ 120 h 144"/>
                <a:gd name="T26" fmla="*/ 176 w 192"/>
                <a:gd name="T27" fmla="*/ 120 h 144"/>
                <a:gd name="T28" fmla="*/ 176 w 192"/>
                <a:gd name="T29" fmla="*/ 16 h 144"/>
                <a:gd name="T30" fmla="*/ 160 w 192"/>
                <a:gd name="T31" fmla="*/ 100 h 144"/>
                <a:gd name="T32" fmla="*/ 156 w 192"/>
                <a:gd name="T33" fmla="*/ 104 h 144"/>
                <a:gd name="T34" fmla="*/ 36 w 192"/>
                <a:gd name="T35" fmla="*/ 104 h 144"/>
                <a:gd name="T36" fmla="*/ 32 w 192"/>
                <a:gd name="T37" fmla="*/ 100 h 144"/>
                <a:gd name="T38" fmla="*/ 32 w 192"/>
                <a:gd name="T39" fmla="*/ 20 h 144"/>
                <a:gd name="T40" fmla="*/ 36 w 192"/>
                <a:gd name="T41" fmla="*/ 16 h 144"/>
                <a:gd name="T42" fmla="*/ 156 w 192"/>
                <a:gd name="T43" fmla="*/ 16 h 144"/>
                <a:gd name="T44" fmla="*/ 160 w 192"/>
                <a:gd name="T45" fmla="*/ 20 h 144"/>
                <a:gd name="T46" fmla="*/ 160 w 192"/>
                <a:gd name="T47" fmla="*/ 100 h 144"/>
                <a:gd name="T48" fmla="*/ 112 w 192"/>
                <a:gd name="T49" fmla="*/ 128 h 144"/>
                <a:gd name="T50" fmla="*/ 112 w 192"/>
                <a:gd name="T51" fmla="*/ 132 h 144"/>
                <a:gd name="T52" fmla="*/ 108 w 192"/>
                <a:gd name="T53" fmla="*/ 136 h 144"/>
                <a:gd name="T54" fmla="*/ 84 w 192"/>
                <a:gd name="T55" fmla="*/ 136 h 144"/>
                <a:gd name="T56" fmla="*/ 80 w 192"/>
                <a:gd name="T57" fmla="*/ 132 h 144"/>
                <a:gd name="T58" fmla="*/ 80 w 192"/>
                <a:gd name="T59" fmla="*/ 128 h 144"/>
                <a:gd name="T60" fmla="*/ 0 w 192"/>
                <a:gd name="T61" fmla="*/ 128 h 144"/>
                <a:gd name="T62" fmla="*/ 0 w 192"/>
                <a:gd name="T63" fmla="*/ 136 h 144"/>
                <a:gd name="T64" fmla="*/ 8 w 192"/>
                <a:gd name="T65" fmla="*/ 144 h 144"/>
                <a:gd name="T66" fmla="*/ 184 w 192"/>
                <a:gd name="T67" fmla="*/ 144 h 144"/>
                <a:gd name="T68" fmla="*/ 192 w 192"/>
                <a:gd name="T69" fmla="*/ 136 h 144"/>
                <a:gd name="T70" fmla="*/ 192 w 192"/>
                <a:gd name="T71" fmla="*/ 128 h 144"/>
                <a:gd name="T72" fmla="*/ 112 w 192"/>
                <a:gd name="T73" fmla="*/ 128 h 144"/>
                <a:gd name="T74" fmla="*/ 172 w 192"/>
                <a:gd name="T75" fmla="*/ 141 h 144"/>
                <a:gd name="T76" fmla="*/ 167 w 192"/>
                <a:gd name="T77" fmla="*/ 136 h 144"/>
                <a:gd name="T78" fmla="*/ 172 w 192"/>
                <a:gd name="T79" fmla="*/ 131 h 144"/>
                <a:gd name="T80" fmla="*/ 177 w 192"/>
                <a:gd name="T81" fmla="*/ 136 h 144"/>
                <a:gd name="T82" fmla="*/ 172 w 192"/>
                <a:gd name="T83" fmla="*/ 14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2" h="144">
                  <a:moveTo>
                    <a:pt x="80" y="36"/>
                  </a:moveTo>
                  <a:cubicBezTo>
                    <a:pt x="80" y="80"/>
                    <a:pt x="80" y="80"/>
                    <a:pt x="80" y="80"/>
                  </a:cubicBezTo>
                  <a:cubicBezTo>
                    <a:pt x="89" y="65"/>
                    <a:pt x="89" y="65"/>
                    <a:pt x="89" y="65"/>
                  </a:cubicBezTo>
                  <a:cubicBezTo>
                    <a:pt x="103" y="89"/>
                    <a:pt x="103" y="89"/>
                    <a:pt x="103" y="89"/>
                  </a:cubicBezTo>
                  <a:cubicBezTo>
                    <a:pt x="112" y="84"/>
                    <a:pt x="112" y="84"/>
                    <a:pt x="112" y="84"/>
                  </a:cubicBezTo>
                  <a:cubicBezTo>
                    <a:pt x="98" y="60"/>
                    <a:pt x="98" y="60"/>
                    <a:pt x="98" y="60"/>
                  </a:cubicBezTo>
                  <a:cubicBezTo>
                    <a:pt x="116" y="60"/>
                    <a:pt x="116" y="60"/>
                    <a:pt x="116" y="60"/>
                  </a:cubicBezTo>
                  <a:lnTo>
                    <a:pt x="80" y="36"/>
                  </a:lnTo>
                  <a:close/>
                  <a:moveTo>
                    <a:pt x="176" y="16"/>
                  </a:moveTo>
                  <a:cubicBezTo>
                    <a:pt x="176" y="7"/>
                    <a:pt x="169" y="0"/>
                    <a:pt x="160" y="0"/>
                  </a:cubicBezTo>
                  <a:cubicBezTo>
                    <a:pt x="32" y="0"/>
                    <a:pt x="32" y="0"/>
                    <a:pt x="32" y="0"/>
                  </a:cubicBezTo>
                  <a:cubicBezTo>
                    <a:pt x="23" y="0"/>
                    <a:pt x="16" y="7"/>
                    <a:pt x="16" y="16"/>
                  </a:cubicBezTo>
                  <a:cubicBezTo>
                    <a:pt x="16" y="120"/>
                    <a:pt x="16" y="120"/>
                    <a:pt x="16" y="120"/>
                  </a:cubicBezTo>
                  <a:cubicBezTo>
                    <a:pt x="176" y="120"/>
                    <a:pt x="176" y="120"/>
                    <a:pt x="176" y="120"/>
                  </a:cubicBezTo>
                  <a:lnTo>
                    <a:pt x="176" y="16"/>
                  </a:lnTo>
                  <a:close/>
                  <a:moveTo>
                    <a:pt x="160" y="100"/>
                  </a:moveTo>
                  <a:cubicBezTo>
                    <a:pt x="160" y="102"/>
                    <a:pt x="158" y="104"/>
                    <a:pt x="156" y="104"/>
                  </a:cubicBezTo>
                  <a:cubicBezTo>
                    <a:pt x="36" y="104"/>
                    <a:pt x="36" y="104"/>
                    <a:pt x="36" y="104"/>
                  </a:cubicBezTo>
                  <a:cubicBezTo>
                    <a:pt x="34" y="104"/>
                    <a:pt x="32" y="102"/>
                    <a:pt x="32" y="100"/>
                  </a:cubicBezTo>
                  <a:cubicBezTo>
                    <a:pt x="32" y="20"/>
                    <a:pt x="32" y="20"/>
                    <a:pt x="32" y="20"/>
                  </a:cubicBezTo>
                  <a:cubicBezTo>
                    <a:pt x="32" y="18"/>
                    <a:pt x="34" y="16"/>
                    <a:pt x="36" y="16"/>
                  </a:cubicBezTo>
                  <a:cubicBezTo>
                    <a:pt x="156" y="16"/>
                    <a:pt x="156" y="16"/>
                    <a:pt x="156" y="16"/>
                  </a:cubicBezTo>
                  <a:cubicBezTo>
                    <a:pt x="158" y="16"/>
                    <a:pt x="160" y="18"/>
                    <a:pt x="160" y="20"/>
                  </a:cubicBezTo>
                  <a:lnTo>
                    <a:pt x="160" y="100"/>
                  </a:lnTo>
                  <a:close/>
                  <a:moveTo>
                    <a:pt x="112" y="128"/>
                  </a:moveTo>
                  <a:cubicBezTo>
                    <a:pt x="112" y="132"/>
                    <a:pt x="112" y="132"/>
                    <a:pt x="112" y="132"/>
                  </a:cubicBezTo>
                  <a:cubicBezTo>
                    <a:pt x="112" y="134"/>
                    <a:pt x="110" y="136"/>
                    <a:pt x="108" y="136"/>
                  </a:cubicBezTo>
                  <a:cubicBezTo>
                    <a:pt x="84" y="136"/>
                    <a:pt x="84" y="136"/>
                    <a:pt x="84" y="136"/>
                  </a:cubicBezTo>
                  <a:cubicBezTo>
                    <a:pt x="82" y="136"/>
                    <a:pt x="80" y="134"/>
                    <a:pt x="80" y="132"/>
                  </a:cubicBezTo>
                  <a:cubicBezTo>
                    <a:pt x="80" y="128"/>
                    <a:pt x="80" y="128"/>
                    <a:pt x="80" y="128"/>
                  </a:cubicBezTo>
                  <a:cubicBezTo>
                    <a:pt x="0" y="128"/>
                    <a:pt x="0" y="128"/>
                    <a:pt x="0" y="128"/>
                  </a:cubicBezTo>
                  <a:cubicBezTo>
                    <a:pt x="0" y="128"/>
                    <a:pt x="0" y="132"/>
                    <a:pt x="0" y="136"/>
                  </a:cubicBezTo>
                  <a:cubicBezTo>
                    <a:pt x="0" y="140"/>
                    <a:pt x="4" y="144"/>
                    <a:pt x="8" y="144"/>
                  </a:cubicBezTo>
                  <a:cubicBezTo>
                    <a:pt x="184" y="144"/>
                    <a:pt x="184" y="144"/>
                    <a:pt x="184" y="144"/>
                  </a:cubicBezTo>
                  <a:cubicBezTo>
                    <a:pt x="188" y="144"/>
                    <a:pt x="192" y="140"/>
                    <a:pt x="192" y="136"/>
                  </a:cubicBezTo>
                  <a:cubicBezTo>
                    <a:pt x="192" y="132"/>
                    <a:pt x="192" y="128"/>
                    <a:pt x="192" y="128"/>
                  </a:cubicBezTo>
                  <a:lnTo>
                    <a:pt x="112" y="128"/>
                  </a:lnTo>
                  <a:close/>
                  <a:moveTo>
                    <a:pt x="172" y="141"/>
                  </a:moveTo>
                  <a:cubicBezTo>
                    <a:pt x="169" y="141"/>
                    <a:pt x="167" y="139"/>
                    <a:pt x="167" y="136"/>
                  </a:cubicBezTo>
                  <a:cubicBezTo>
                    <a:pt x="167" y="133"/>
                    <a:pt x="169" y="131"/>
                    <a:pt x="172" y="131"/>
                  </a:cubicBezTo>
                  <a:cubicBezTo>
                    <a:pt x="175" y="131"/>
                    <a:pt x="177" y="133"/>
                    <a:pt x="177" y="136"/>
                  </a:cubicBezTo>
                  <a:cubicBezTo>
                    <a:pt x="177" y="139"/>
                    <a:pt x="175" y="141"/>
                    <a:pt x="172" y="141"/>
                  </a:cubicBez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pPr defTabSz="685800"/>
              <a:endParaRPr lang="en-US" sz="1350">
                <a:solidFill>
                  <a:srgbClr val="182642"/>
                </a:solidFill>
                <a:latin typeface="Calibri Light"/>
              </a:endParaRPr>
            </a:p>
          </p:txBody>
        </p:sp>
      </p:grpSp>
    </p:spTree>
    <p:extLst>
      <p:ext uri="{BB962C8B-B14F-4D97-AF65-F5344CB8AC3E}">
        <p14:creationId xmlns:p14="http://schemas.microsoft.com/office/powerpoint/2010/main" val="239956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par>
                                <p:cTn id="16" presetID="53" presetClass="entr" presetSubtype="16"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fltVal val="0"/>
                                          </p:val>
                                        </p:tav>
                                        <p:tav tm="100000">
                                          <p:val>
                                            <p:strVal val="#ppt_w"/>
                                          </p:val>
                                        </p:tav>
                                      </p:tavLst>
                                    </p:anim>
                                    <p:anim calcmode="lin" valueType="num">
                                      <p:cBhvr>
                                        <p:cTn id="19" dur="500" fill="hold"/>
                                        <p:tgtEl>
                                          <p:spTgt spid="19"/>
                                        </p:tgtEl>
                                        <p:attrNameLst>
                                          <p:attrName>ppt_h</p:attrName>
                                        </p:attrNameLst>
                                      </p:cBhvr>
                                      <p:tavLst>
                                        <p:tav tm="0">
                                          <p:val>
                                            <p:fltVal val="0"/>
                                          </p:val>
                                        </p:tav>
                                        <p:tav tm="100000">
                                          <p:val>
                                            <p:strVal val="#ppt_h"/>
                                          </p:val>
                                        </p:tav>
                                      </p:tavLst>
                                    </p:anim>
                                    <p:animEffect transition="in" filter="fade">
                                      <p:cBhvr>
                                        <p:cTn id="20" dur="500"/>
                                        <p:tgtEl>
                                          <p:spTgt spid="19"/>
                                        </p:tgtEl>
                                      </p:cBhvr>
                                    </p:animEffect>
                                  </p:childTnLst>
                                </p:cTn>
                              </p:par>
                              <p:par>
                                <p:cTn id="21" presetID="53" presetClass="entr" presetSubtype="16"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Effect transition="in" filter="fade">
                                      <p:cBhvr>
                                        <p:cTn id="25" dur="500"/>
                                        <p:tgtEl>
                                          <p:spTgt spid="17"/>
                                        </p:tgtEl>
                                      </p:cBhvr>
                                    </p:animEffect>
                                  </p:childTnLst>
                                </p:cTn>
                              </p:par>
                              <p:par>
                                <p:cTn id="26" presetID="53" presetClass="entr" presetSubtype="16"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par>
                                <p:cTn id="31" presetID="53" presetClass="entr" presetSubtype="16"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par>
                                <p:cTn id="36" presetID="53" presetClass="entr" presetSubtype="16"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par>
                                <p:cTn id="41" presetID="53" presetClass="entr" presetSubtype="16"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fltVal val="0"/>
                                          </p:val>
                                        </p:tav>
                                        <p:tav tm="100000">
                                          <p:val>
                                            <p:strVal val="#ppt_w"/>
                                          </p:val>
                                        </p:tav>
                                      </p:tavLst>
                                    </p:anim>
                                    <p:anim calcmode="lin" valueType="num">
                                      <p:cBhvr>
                                        <p:cTn id="44" dur="500" fill="hold"/>
                                        <p:tgtEl>
                                          <p:spTgt spid="5"/>
                                        </p:tgtEl>
                                        <p:attrNameLst>
                                          <p:attrName>ppt_h</p:attrName>
                                        </p:attrNameLst>
                                      </p:cBhvr>
                                      <p:tavLst>
                                        <p:tav tm="0">
                                          <p:val>
                                            <p:fltVal val="0"/>
                                          </p:val>
                                        </p:tav>
                                        <p:tav tm="100000">
                                          <p:val>
                                            <p:strVal val="#ppt_h"/>
                                          </p:val>
                                        </p:tav>
                                      </p:tavLst>
                                    </p:anim>
                                    <p:animEffect transition="in" filter="fade">
                                      <p:cBhvr>
                                        <p:cTn id="45" dur="500"/>
                                        <p:tgtEl>
                                          <p:spTgt spid="5"/>
                                        </p:tgtEl>
                                      </p:cBhvr>
                                    </p:animEffect>
                                  </p:childTnLst>
                                </p:cTn>
                              </p:par>
                              <p:par>
                                <p:cTn id="46" presetID="53" presetClass="entr" presetSubtype="16"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p:cTn id="48" dur="500" fill="hold"/>
                                        <p:tgtEl>
                                          <p:spTgt spid="6"/>
                                        </p:tgtEl>
                                        <p:attrNameLst>
                                          <p:attrName>ppt_w</p:attrName>
                                        </p:attrNameLst>
                                      </p:cBhvr>
                                      <p:tavLst>
                                        <p:tav tm="0">
                                          <p:val>
                                            <p:fltVal val="0"/>
                                          </p:val>
                                        </p:tav>
                                        <p:tav tm="100000">
                                          <p:val>
                                            <p:strVal val="#ppt_w"/>
                                          </p:val>
                                        </p:tav>
                                      </p:tavLst>
                                    </p:anim>
                                    <p:anim calcmode="lin" valueType="num">
                                      <p:cBhvr>
                                        <p:cTn id="49" dur="500" fill="hold"/>
                                        <p:tgtEl>
                                          <p:spTgt spid="6"/>
                                        </p:tgtEl>
                                        <p:attrNameLst>
                                          <p:attrName>ppt_h</p:attrName>
                                        </p:attrNameLst>
                                      </p:cBhvr>
                                      <p:tavLst>
                                        <p:tav tm="0">
                                          <p:val>
                                            <p:fltVal val="0"/>
                                          </p:val>
                                        </p:tav>
                                        <p:tav tm="100000">
                                          <p:val>
                                            <p:strVal val="#ppt_h"/>
                                          </p:val>
                                        </p:tav>
                                      </p:tavLst>
                                    </p:anim>
                                    <p:animEffect transition="in" filter="fade">
                                      <p:cBhvr>
                                        <p:cTn id="50" dur="500"/>
                                        <p:tgtEl>
                                          <p:spTgt spid="6"/>
                                        </p:tgtEl>
                                      </p:cBhvr>
                                    </p:animEffect>
                                  </p:childTnLst>
                                </p:cTn>
                              </p:par>
                              <p:par>
                                <p:cTn id="51" presetID="53" presetClass="entr" presetSubtype="16"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ppt_w</p:attrName>
                                        </p:attrNameLst>
                                      </p:cBhvr>
                                      <p:tavLst>
                                        <p:tav tm="0">
                                          <p:val>
                                            <p:fltVal val="0"/>
                                          </p:val>
                                        </p:tav>
                                        <p:tav tm="100000">
                                          <p:val>
                                            <p:strVal val="#ppt_w"/>
                                          </p:val>
                                        </p:tav>
                                      </p:tavLst>
                                    </p:anim>
                                    <p:anim calcmode="lin" valueType="num">
                                      <p:cBhvr>
                                        <p:cTn id="54" dur="500" fill="hold"/>
                                        <p:tgtEl>
                                          <p:spTgt spid="7"/>
                                        </p:tgtEl>
                                        <p:attrNameLst>
                                          <p:attrName>ppt_h</p:attrName>
                                        </p:attrNameLst>
                                      </p:cBhvr>
                                      <p:tavLst>
                                        <p:tav tm="0">
                                          <p:val>
                                            <p:fltVal val="0"/>
                                          </p:val>
                                        </p:tav>
                                        <p:tav tm="100000">
                                          <p:val>
                                            <p:strVal val="#ppt_h"/>
                                          </p:val>
                                        </p:tav>
                                      </p:tavLst>
                                    </p:anim>
                                    <p:animEffect transition="in" filter="fade">
                                      <p:cBhvr>
                                        <p:cTn id="55" dur="500"/>
                                        <p:tgtEl>
                                          <p:spTgt spid="7"/>
                                        </p:tgtEl>
                                      </p:cBhvr>
                                    </p:animEffect>
                                  </p:childTnLst>
                                </p:cTn>
                              </p:par>
                              <p:par>
                                <p:cTn id="56" presetID="53" presetClass="entr" presetSubtype="16" fill="hold" nodeType="with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p:cTn id="58" dur="500" fill="hold"/>
                                        <p:tgtEl>
                                          <p:spTgt spid="8"/>
                                        </p:tgtEl>
                                        <p:attrNameLst>
                                          <p:attrName>ppt_w</p:attrName>
                                        </p:attrNameLst>
                                      </p:cBhvr>
                                      <p:tavLst>
                                        <p:tav tm="0">
                                          <p:val>
                                            <p:fltVal val="0"/>
                                          </p:val>
                                        </p:tav>
                                        <p:tav tm="100000">
                                          <p:val>
                                            <p:strVal val="#ppt_w"/>
                                          </p:val>
                                        </p:tav>
                                      </p:tavLst>
                                    </p:anim>
                                    <p:anim calcmode="lin" valueType="num">
                                      <p:cBhvr>
                                        <p:cTn id="59" dur="500" fill="hold"/>
                                        <p:tgtEl>
                                          <p:spTgt spid="8"/>
                                        </p:tgtEl>
                                        <p:attrNameLst>
                                          <p:attrName>ppt_h</p:attrName>
                                        </p:attrNameLst>
                                      </p:cBhvr>
                                      <p:tavLst>
                                        <p:tav tm="0">
                                          <p:val>
                                            <p:fltVal val="0"/>
                                          </p:val>
                                        </p:tav>
                                        <p:tav tm="100000">
                                          <p:val>
                                            <p:strVal val="#ppt_h"/>
                                          </p:val>
                                        </p:tav>
                                      </p:tavLst>
                                    </p:anim>
                                    <p:animEffect transition="in" filter="fade">
                                      <p:cBhvr>
                                        <p:cTn id="60" dur="500"/>
                                        <p:tgtEl>
                                          <p:spTgt spid="8"/>
                                        </p:tgtEl>
                                      </p:cBhvr>
                                    </p:animEffect>
                                  </p:childTnLst>
                                </p:cTn>
                              </p:par>
                              <p:par>
                                <p:cTn id="61" presetID="53" presetClass="entr" presetSubtype="16" fill="hold" nodeType="with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fltVal val="0"/>
                                          </p:val>
                                        </p:tav>
                                        <p:tav tm="100000">
                                          <p:val>
                                            <p:strVal val="#ppt_w"/>
                                          </p:val>
                                        </p:tav>
                                      </p:tavLst>
                                    </p:anim>
                                    <p:anim calcmode="lin" valueType="num">
                                      <p:cBhvr>
                                        <p:cTn id="64" dur="500" fill="hold"/>
                                        <p:tgtEl>
                                          <p:spTgt spid="9"/>
                                        </p:tgtEl>
                                        <p:attrNameLst>
                                          <p:attrName>ppt_h</p:attrName>
                                        </p:attrNameLst>
                                      </p:cBhvr>
                                      <p:tavLst>
                                        <p:tav tm="0">
                                          <p:val>
                                            <p:fltVal val="0"/>
                                          </p:val>
                                        </p:tav>
                                        <p:tav tm="100000">
                                          <p:val>
                                            <p:strVal val="#ppt_h"/>
                                          </p:val>
                                        </p:tav>
                                      </p:tavLst>
                                    </p:anim>
                                    <p:animEffect transition="in" filter="fade">
                                      <p:cBhvr>
                                        <p:cTn id="65" dur="500"/>
                                        <p:tgtEl>
                                          <p:spTgt spid="9"/>
                                        </p:tgtEl>
                                      </p:cBhvr>
                                    </p:animEffect>
                                  </p:childTnLst>
                                </p:cTn>
                              </p:par>
                              <p:par>
                                <p:cTn id="66" presetID="53" presetClass="entr" presetSubtype="16" fill="hold" nodeType="withEffect">
                                  <p:stCondLst>
                                    <p:cond delay="0"/>
                                  </p:stCondLst>
                                  <p:childTnLst>
                                    <p:set>
                                      <p:cBhvr>
                                        <p:cTn id="67" dur="1" fill="hold">
                                          <p:stCondLst>
                                            <p:cond delay="0"/>
                                          </p:stCondLst>
                                        </p:cTn>
                                        <p:tgtEl>
                                          <p:spTgt spid="10"/>
                                        </p:tgtEl>
                                        <p:attrNameLst>
                                          <p:attrName>style.visibility</p:attrName>
                                        </p:attrNameLst>
                                      </p:cBhvr>
                                      <p:to>
                                        <p:strVal val="visible"/>
                                      </p:to>
                                    </p:set>
                                    <p:anim calcmode="lin" valueType="num">
                                      <p:cBhvr>
                                        <p:cTn id="68" dur="500" fill="hold"/>
                                        <p:tgtEl>
                                          <p:spTgt spid="10"/>
                                        </p:tgtEl>
                                        <p:attrNameLst>
                                          <p:attrName>ppt_w</p:attrName>
                                        </p:attrNameLst>
                                      </p:cBhvr>
                                      <p:tavLst>
                                        <p:tav tm="0">
                                          <p:val>
                                            <p:fltVal val="0"/>
                                          </p:val>
                                        </p:tav>
                                        <p:tav tm="100000">
                                          <p:val>
                                            <p:strVal val="#ppt_w"/>
                                          </p:val>
                                        </p:tav>
                                      </p:tavLst>
                                    </p:anim>
                                    <p:anim calcmode="lin" valueType="num">
                                      <p:cBhvr>
                                        <p:cTn id="69" dur="500" fill="hold"/>
                                        <p:tgtEl>
                                          <p:spTgt spid="10"/>
                                        </p:tgtEl>
                                        <p:attrNameLst>
                                          <p:attrName>ppt_h</p:attrName>
                                        </p:attrNameLst>
                                      </p:cBhvr>
                                      <p:tavLst>
                                        <p:tav tm="0">
                                          <p:val>
                                            <p:fltVal val="0"/>
                                          </p:val>
                                        </p:tav>
                                        <p:tav tm="100000">
                                          <p:val>
                                            <p:strVal val="#ppt_h"/>
                                          </p:val>
                                        </p:tav>
                                      </p:tavLst>
                                    </p:anim>
                                    <p:animEffect transition="in" filter="fade">
                                      <p:cBhvr>
                                        <p:cTn id="70" dur="500"/>
                                        <p:tgtEl>
                                          <p:spTgt spid="10"/>
                                        </p:tgtEl>
                                      </p:cBhvr>
                                    </p:animEffect>
                                  </p:childTnLst>
                                </p:cTn>
                              </p:par>
                              <p:par>
                                <p:cTn id="71" presetID="53" presetClass="entr" presetSubtype="16"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 calcmode="lin" valueType="num">
                                      <p:cBhvr>
                                        <p:cTn id="73" dur="500" fill="hold"/>
                                        <p:tgtEl>
                                          <p:spTgt spid="12"/>
                                        </p:tgtEl>
                                        <p:attrNameLst>
                                          <p:attrName>ppt_w</p:attrName>
                                        </p:attrNameLst>
                                      </p:cBhvr>
                                      <p:tavLst>
                                        <p:tav tm="0">
                                          <p:val>
                                            <p:fltVal val="0"/>
                                          </p:val>
                                        </p:tav>
                                        <p:tav tm="100000">
                                          <p:val>
                                            <p:strVal val="#ppt_w"/>
                                          </p:val>
                                        </p:tav>
                                      </p:tavLst>
                                    </p:anim>
                                    <p:anim calcmode="lin" valueType="num">
                                      <p:cBhvr>
                                        <p:cTn id="74" dur="500" fill="hold"/>
                                        <p:tgtEl>
                                          <p:spTgt spid="12"/>
                                        </p:tgtEl>
                                        <p:attrNameLst>
                                          <p:attrName>ppt_h</p:attrName>
                                        </p:attrNameLst>
                                      </p:cBhvr>
                                      <p:tavLst>
                                        <p:tav tm="0">
                                          <p:val>
                                            <p:fltVal val="0"/>
                                          </p:val>
                                        </p:tav>
                                        <p:tav tm="100000">
                                          <p:val>
                                            <p:strVal val="#ppt_h"/>
                                          </p:val>
                                        </p:tav>
                                      </p:tavLst>
                                    </p:anim>
                                    <p:animEffect transition="in" filter="fade">
                                      <p:cBhvr>
                                        <p:cTn id="75" dur="500"/>
                                        <p:tgtEl>
                                          <p:spTgt spid="12"/>
                                        </p:tgtEl>
                                      </p:cBhvr>
                                    </p:animEffect>
                                  </p:childTnLst>
                                </p:cTn>
                              </p:par>
                            </p:childTnLst>
                          </p:cTn>
                        </p:par>
                        <p:par>
                          <p:cTn id="76" fill="hold">
                            <p:stCondLst>
                              <p:cond delay="1000"/>
                            </p:stCondLst>
                            <p:childTnLst>
                              <p:par>
                                <p:cTn id="77" presetID="53" presetClass="entr" presetSubtype="16" fill="hold" nodeType="after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p:cTn id="79" dur="500" fill="hold"/>
                                        <p:tgtEl>
                                          <p:spTgt spid="36"/>
                                        </p:tgtEl>
                                        <p:attrNameLst>
                                          <p:attrName>ppt_w</p:attrName>
                                        </p:attrNameLst>
                                      </p:cBhvr>
                                      <p:tavLst>
                                        <p:tav tm="0">
                                          <p:val>
                                            <p:fltVal val="0"/>
                                          </p:val>
                                        </p:tav>
                                        <p:tav tm="100000">
                                          <p:val>
                                            <p:strVal val="#ppt_w"/>
                                          </p:val>
                                        </p:tav>
                                      </p:tavLst>
                                    </p:anim>
                                    <p:anim calcmode="lin" valueType="num">
                                      <p:cBhvr>
                                        <p:cTn id="80" dur="500" fill="hold"/>
                                        <p:tgtEl>
                                          <p:spTgt spid="36"/>
                                        </p:tgtEl>
                                        <p:attrNameLst>
                                          <p:attrName>ppt_h</p:attrName>
                                        </p:attrNameLst>
                                      </p:cBhvr>
                                      <p:tavLst>
                                        <p:tav tm="0">
                                          <p:val>
                                            <p:fltVal val="0"/>
                                          </p:val>
                                        </p:tav>
                                        <p:tav tm="100000">
                                          <p:val>
                                            <p:strVal val="#ppt_h"/>
                                          </p:val>
                                        </p:tav>
                                      </p:tavLst>
                                    </p:anim>
                                    <p:animEffect transition="in" filter="fade">
                                      <p:cBhvr>
                                        <p:cTn id="81" dur="500"/>
                                        <p:tgtEl>
                                          <p:spTgt spid="36"/>
                                        </p:tgtEl>
                                      </p:cBhvr>
                                    </p:animEffect>
                                  </p:childTnLst>
                                </p:cTn>
                              </p:par>
                              <p:par>
                                <p:cTn id="82" presetID="53" presetClass="entr" presetSubtype="16" fill="hold" nodeType="withEffect">
                                  <p:stCondLst>
                                    <p:cond delay="0"/>
                                  </p:stCondLst>
                                  <p:childTnLst>
                                    <p:set>
                                      <p:cBhvr>
                                        <p:cTn id="83" dur="1" fill="hold">
                                          <p:stCondLst>
                                            <p:cond delay="0"/>
                                          </p:stCondLst>
                                        </p:cTn>
                                        <p:tgtEl>
                                          <p:spTgt spid="130"/>
                                        </p:tgtEl>
                                        <p:attrNameLst>
                                          <p:attrName>style.visibility</p:attrName>
                                        </p:attrNameLst>
                                      </p:cBhvr>
                                      <p:to>
                                        <p:strVal val="visible"/>
                                      </p:to>
                                    </p:set>
                                    <p:anim calcmode="lin" valueType="num">
                                      <p:cBhvr>
                                        <p:cTn id="84" dur="500" fill="hold"/>
                                        <p:tgtEl>
                                          <p:spTgt spid="130"/>
                                        </p:tgtEl>
                                        <p:attrNameLst>
                                          <p:attrName>ppt_w</p:attrName>
                                        </p:attrNameLst>
                                      </p:cBhvr>
                                      <p:tavLst>
                                        <p:tav tm="0">
                                          <p:val>
                                            <p:fltVal val="0"/>
                                          </p:val>
                                        </p:tav>
                                        <p:tav tm="100000">
                                          <p:val>
                                            <p:strVal val="#ppt_w"/>
                                          </p:val>
                                        </p:tav>
                                      </p:tavLst>
                                    </p:anim>
                                    <p:anim calcmode="lin" valueType="num">
                                      <p:cBhvr>
                                        <p:cTn id="85" dur="500" fill="hold"/>
                                        <p:tgtEl>
                                          <p:spTgt spid="130"/>
                                        </p:tgtEl>
                                        <p:attrNameLst>
                                          <p:attrName>ppt_h</p:attrName>
                                        </p:attrNameLst>
                                      </p:cBhvr>
                                      <p:tavLst>
                                        <p:tav tm="0">
                                          <p:val>
                                            <p:fltVal val="0"/>
                                          </p:val>
                                        </p:tav>
                                        <p:tav tm="100000">
                                          <p:val>
                                            <p:strVal val="#ppt_h"/>
                                          </p:val>
                                        </p:tav>
                                      </p:tavLst>
                                    </p:anim>
                                    <p:animEffect transition="in" filter="fade">
                                      <p:cBhvr>
                                        <p:cTn id="86" dur="500"/>
                                        <p:tgtEl>
                                          <p:spTgt spid="130"/>
                                        </p:tgtEl>
                                      </p:cBhvr>
                                    </p:animEffect>
                                  </p:childTnLst>
                                </p:cTn>
                              </p:par>
                              <p:par>
                                <p:cTn id="87" presetID="53" presetClass="entr" presetSubtype="16" fill="hold" nodeType="withEffect">
                                  <p:stCondLst>
                                    <p:cond delay="0"/>
                                  </p:stCondLst>
                                  <p:childTnLst>
                                    <p:set>
                                      <p:cBhvr>
                                        <p:cTn id="88" dur="1" fill="hold">
                                          <p:stCondLst>
                                            <p:cond delay="0"/>
                                          </p:stCondLst>
                                        </p:cTn>
                                        <p:tgtEl>
                                          <p:spTgt spid="42"/>
                                        </p:tgtEl>
                                        <p:attrNameLst>
                                          <p:attrName>style.visibility</p:attrName>
                                        </p:attrNameLst>
                                      </p:cBhvr>
                                      <p:to>
                                        <p:strVal val="visible"/>
                                      </p:to>
                                    </p:set>
                                    <p:anim calcmode="lin" valueType="num">
                                      <p:cBhvr>
                                        <p:cTn id="89" dur="500" fill="hold"/>
                                        <p:tgtEl>
                                          <p:spTgt spid="42"/>
                                        </p:tgtEl>
                                        <p:attrNameLst>
                                          <p:attrName>ppt_w</p:attrName>
                                        </p:attrNameLst>
                                      </p:cBhvr>
                                      <p:tavLst>
                                        <p:tav tm="0">
                                          <p:val>
                                            <p:fltVal val="0"/>
                                          </p:val>
                                        </p:tav>
                                        <p:tav tm="100000">
                                          <p:val>
                                            <p:strVal val="#ppt_w"/>
                                          </p:val>
                                        </p:tav>
                                      </p:tavLst>
                                    </p:anim>
                                    <p:anim calcmode="lin" valueType="num">
                                      <p:cBhvr>
                                        <p:cTn id="90" dur="500" fill="hold"/>
                                        <p:tgtEl>
                                          <p:spTgt spid="42"/>
                                        </p:tgtEl>
                                        <p:attrNameLst>
                                          <p:attrName>ppt_h</p:attrName>
                                        </p:attrNameLst>
                                      </p:cBhvr>
                                      <p:tavLst>
                                        <p:tav tm="0">
                                          <p:val>
                                            <p:fltVal val="0"/>
                                          </p:val>
                                        </p:tav>
                                        <p:tav tm="100000">
                                          <p:val>
                                            <p:strVal val="#ppt_h"/>
                                          </p:val>
                                        </p:tav>
                                      </p:tavLst>
                                    </p:anim>
                                    <p:animEffect transition="in" filter="fade">
                                      <p:cBhvr>
                                        <p:cTn id="91" dur="500"/>
                                        <p:tgtEl>
                                          <p:spTgt spid="42"/>
                                        </p:tgtEl>
                                      </p:cBhvr>
                                    </p:animEffect>
                                  </p:childTnLst>
                                </p:cTn>
                              </p:par>
                              <p:par>
                                <p:cTn id="92" presetID="53" presetClass="entr" presetSubtype="16" fill="hold" nodeType="withEffect">
                                  <p:stCondLst>
                                    <p:cond delay="0"/>
                                  </p:stCondLst>
                                  <p:childTnLst>
                                    <p:set>
                                      <p:cBhvr>
                                        <p:cTn id="93" dur="1" fill="hold">
                                          <p:stCondLst>
                                            <p:cond delay="0"/>
                                          </p:stCondLst>
                                        </p:cTn>
                                        <p:tgtEl>
                                          <p:spTgt spid="54"/>
                                        </p:tgtEl>
                                        <p:attrNameLst>
                                          <p:attrName>style.visibility</p:attrName>
                                        </p:attrNameLst>
                                      </p:cBhvr>
                                      <p:to>
                                        <p:strVal val="visible"/>
                                      </p:to>
                                    </p:set>
                                    <p:anim calcmode="lin" valueType="num">
                                      <p:cBhvr>
                                        <p:cTn id="94" dur="500" fill="hold"/>
                                        <p:tgtEl>
                                          <p:spTgt spid="54"/>
                                        </p:tgtEl>
                                        <p:attrNameLst>
                                          <p:attrName>ppt_w</p:attrName>
                                        </p:attrNameLst>
                                      </p:cBhvr>
                                      <p:tavLst>
                                        <p:tav tm="0">
                                          <p:val>
                                            <p:fltVal val="0"/>
                                          </p:val>
                                        </p:tav>
                                        <p:tav tm="100000">
                                          <p:val>
                                            <p:strVal val="#ppt_w"/>
                                          </p:val>
                                        </p:tav>
                                      </p:tavLst>
                                    </p:anim>
                                    <p:anim calcmode="lin" valueType="num">
                                      <p:cBhvr>
                                        <p:cTn id="95" dur="500" fill="hold"/>
                                        <p:tgtEl>
                                          <p:spTgt spid="54"/>
                                        </p:tgtEl>
                                        <p:attrNameLst>
                                          <p:attrName>ppt_h</p:attrName>
                                        </p:attrNameLst>
                                      </p:cBhvr>
                                      <p:tavLst>
                                        <p:tav tm="0">
                                          <p:val>
                                            <p:fltVal val="0"/>
                                          </p:val>
                                        </p:tav>
                                        <p:tav tm="100000">
                                          <p:val>
                                            <p:strVal val="#ppt_h"/>
                                          </p:val>
                                        </p:tav>
                                      </p:tavLst>
                                    </p:anim>
                                    <p:animEffect transition="in" filter="fade">
                                      <p:cBhvr>
                                        <p:cTn id="96" dur="500"/>
                                        <p:tgtEl>
                                          <p:spTgt spid="54"/>
                                        </p:tgtEl>
                                      </p:cBhvr>
                                    </p:animEffect>
                                  </p:childTnLst>
                                </p:cTn>
                              </p:par>
                              <p:par>
                                <p:cTn id="97" presetID="53" presetClass="entr" presetSubtype="16" fill="hold" nodeType="withEffect">
                                  <p:stCondLst>
                                    <p:cond delay="0"/>
                                  </p:stCondLst>
                                  <p:childTnLst>
                                    <p:set>
                                      <p:cBhvr>
                                        <p:cTn id="98" dur="1" fill="hold">
                                          <p:stCondLst>
                                            <p:cond delay="0"/>
                                          </p:stCondLst>
                                        </p:cTn>
                                        <p:tgtEl>
                                          <p:spTgt spid="61"/>
                                        </p:tgtEl>
                                        <p:attrNameLst>
                                          <p:attrName>style.visibility</p:attrName>
                                        </p:attrNameLst>
                                      </p:cBhvr>
                                      <p:to>
                                        <p:strVal val="visible"/>
                                      </p:to>
                                    </p:set>
                                    <p:anim calcmode="lin" valueType="num">
                                      <p:cBhvr>
                                        <p:cTn id="99" dur="500" fill="hold"/>
                                        <p:tgtEl>
                                          <p:spTgt spid="61"/>
                                        </p:tgtEl>
                                        <p:attrNameLst>
                                          <p:attrName>ppt_w</p:attrName>
                                        </p:attrNameLst>
                                      </p:cBhvr>
                                      <p:tavLst>
                                        <p:tav tm="0">
                                          <p:val>
                                            <p:fltVal val="0"/>
                                          </p:val>
                                        </p:tav>
                                        <p:tav tm="100000">
                                          <p:val>
                                            <p:strVal val="#ppt_w"/>
                                          </p:val>
                                        </p:tav>
                                      </p:tavLst>
                                    </p:anim>
                                    <p:anim calcmode="lin" valueType="num">
                                      <p:cBhvr>
                                        <p:cTn id="100" dur="500" fill="hold"/>
                                        <p:tgtEl>
                                          <p:spTgt spid="61"/>
                                        </p:tgtEl>
                                        <p:attrNameLst>
                                          <p:attrName>ppt_h</p:attrName>
                                        </p:attrNameLst>
                                      </p:cBhvr>
                                      <p:tavLst>
                                        <p:tav tm="0">
                                          <p:val>
                                            <p:fltVal val="0"/>
                                          </p:val>
                                        </p:tav>
                                        <p:tav tm="100000">
                                          <p:val>
                                            <p:strVal val="#ppt_h"/>
                                          </p:val>
                                        </p:tav>
                                      </p:tavLst>
                                    </p:anim>
                                    <p:animEffect transition="in" filter="fade">
                                      <p:cBhvr>
                                        <p:cTn id="101" dur="500"/>
                                        <p:tgtEl>
                                          <p:spTgt spid="61"/>
                                        </p:tgtEl>
                                      </p:cBhvr>
                                    </p:animEffect>
                                  </p:childTnLst>
                                </p:cTn>
                              </p:par>
                              <p:par>
                                <p:cTn id="102" presetID="53" presetClass="entr" presetSubtype="16" fill="hold" nodeType="withEffect">
                                  <p:stCondLst>
                                    <p:cond delay="0"/>
                                  </p:stCondLst>
                                  <p:childTnLst>
                                    <p:set>
                                      <p:cBhvr>
                                        <p:cTn id="103" dur="1" fill="hold">
                                          <p:stCondLst>
                                            <p:cond delay="0"/>
                                          </p:stCondLst>
                                        </p:cTn>
                                        <p:tgtEl>
                                          <p:spTgt spid="64"/>
                                        </p:tgtEl>
                                        <p:attrNameLst>
                                          <p:attrName>style.visibility</p:attrName>
                                        </p:attrNameLst>
                                      </p:cBhvr>
                                      <p:to>
                                        <p:strVal val="visible"/>
                                      </p:to>
                                    </p:set>
                                    <p:anim calcmode="lin" valueType="num">
                                      <p:cBhvr>
                                        <p:cTn id="104" dur="500" fill="hold"/>
                                        <p:tgtEl>
                                          <p:spTgt spid="64"/>
                                        </p:tgtEl>
                                        <p:attrNameLst>
                                          <p:attrName>ppt_w</p:attrName>
                                        </p:attrNameLst>
                                      </p:cBhvr>
                                      <p:tavLst>
                                        <p:tav tm="0">
                                          <p:val>
                                            <p:fltVal val="0"/>
                                          </p:val>
                                        </p:tav>
                                        <p:tav tm="100000">
                                          <p:val>
                                            <p:strVal val="#ppt_w"/>
                                          </p:val>
                                        </p:tav>
                                      </p:tavLst>
                                    </p:anim>
                                    <p:anim calcmode="lin" valueType="num">
                                      <p:cBhvr>
                                        <p:cTn id="105" dur="500" fill="hold"/>
                                        <p:tgtEl>
                                          <p:spTgt spid="64"/>
                                        </p:tgtEl>
                                        <p:attrNameLst>
                                          <p:attrName>ppt_h</p:attrName>
                                        </p:attrNameLst>
                                      </p:cBhvr>
                                      <p:tavLst>
                                        <p:tav tm="0">
                                          <p:val>
                                            <p:fltVal val="0"/>
                                          </p:val>
                                        </p:tav>
                                        <p:tav tm="100000">
                                          <p:val>
                                            <p:strVal val="#ppt_h"/>
                                          </p:val>
                                        </p:tav>
                                      </p:tavLst>
                                    </p:anim>
                                    <p:animEffect transition="in" filter="fade">
                                      <p:cBhvr>
                                        <p:cTn id="106" dur="500"/>
                                        <p:tgtEl>
                                          <p:spTgt spid="64"/>
                                        </p:tgtEl>
                                      </p:cBhvr>
                                    </p:animEffect>
                                  </p:childTnLst>
                                </p:cTn>
                              </p:par>
                              <p:par>
                                <p:cTn id="107" presetID="53" presetClass="entr" presetSubtype="16" fill="hold" nodeType="withEffect">
                                  <p:stCondLst>
                                    <p:cond delay="0"/>
                                  </p:stCondLst>
                                  <p:childTnLst>
                                    <p:set>
                                      <p:cBhvr>
                                        <p:cTn id="108" dur="1" fill="hold">
                                          <p:stCondLst>
                                            <p:cond delay="0"/>
                                          </p:stCondLst>
                                        </p:cTn>
                                        <p:tgtEl>
                                          <p:spTgt spid="121"/>
                                        </p:tgtEl>
                                        <p:attrNameLst>
                                          <p:attrName>style.visibility</p:attrName>
                                        </p:attrNameLst>
                                      </p:cBhvr>
                                      <p:to>
                                        <p:strVal val="visible"/>
                                      </p:to>
                                    </p:set>
                                    <p:anim calcmode="lin" valueType="num">
                                      <p:cBhvr>
                                        <p:cTn id="109" dur="500" fill="hold"/>
                                        <p:tgtEl>
                                          <p:spTgt spid="121"/>
                                        </p:tgtEl>
                                        <p:attrNameLst>
                                          <p:attrName>ppt_w</p:attrName>
                                        </p:attrNameLst>
                                      </p:cBhvr>
                                      <p:tavLst>
                                        <p:tav tm="0">
                                          <p:val>
                                            <p:fltVal val="0"/>
                                          </p:val>
                                        </p:tav>
                                        <p:tav tm="100000">
                                          <p:val>
                                            <p:strVal val="#ppt_w"/>
                                          </p:val>
                                        </p:tav>
                                      </p:tavLst>
                                    </p:anim>
                                    <p:anim calcmode="lin" valueType="num">
                                      <p:cBhvr>
                                        <p:cTn id="110" dur="500" fill="hold"/>
                                        <p:tgtEl>
                                          <p:spTgt spid="121"/>
                                        </p:tgtEl>
                                        <p:attrNameLst>
                                          <p:attrName>ppt_h</p:attrName>
                                        </p:attrNameLst>
                                      </p:cBhvr>
                                      <p:tavLst>
                                        <p:tav tm="0">
                                          <p:val>
                                            <p:fltVal val="0"/>
                                          </p:val>
                                        </p:tav>
                                        <p:tav tm="100000">
                                          <p:val>
                                            <p:strVal val="#ppt_h"/>
                                          </p:val>
                                        </p:tav>
                                      </p:tavLst>
                                    </p:anim>
                                    <p:animEffect transition="in" filter="fade">
                                      <p:cBhvr>
                                        <p:cTn id="111" dur="500"/>
                                        <p:tgtEl>
                                          <p:spTgt spid="121"/>
                                        </p:tgtEl>
                                      </p:cBhvr>
                                    </p:animEffect>
                                  </p:childTnLst>
                                </p:cTn>
                              </p:par>
                              <p:par>
                                <p:cTn id="112" presetID="53" presetClass="entr" presetSubtype="16" fill="hold" nodeType="withEffect">
                                  <p:stCondLst>
                                    <p:cond delay="0"/>
                                  </p:stCondLst>
                                  <p:childTnLst>
                                    <p:set>
                                      <p:cBhvr>
                                        <p:cTn id="113" dur="1" fill="hold">
                                          <p:stCondLst>
                                            <p:cond delay="0"/>
                                          </p:stCondLst>
                                        </p:cTn>
                                        <p:tgtEl>
                                          <p:spTgt spid="97"/>
                                        </p:tgtEl>
                                        <p:attrNameLst>
                                          <p:attrName>style.visibility</p:attrName>
                                        </p:attrNameLst>
                                      </p:cBhvr>
                                      <p:to>
                                        <p:strVal val="visible"/>
                                      </p:to>
                                    </p:set>
                                    <p:anim calcmode="lin" valueType="num">
                                      <p:cBhvr>
                                        <p:cTn id="114" dur="500" fill="hold"/>
                                        <p:tgtEl>
                                          <p:spTgt spid="97"/>
                                        </p:tgtEl>
                                        <p:attrNameLst>
                                          <p:attrName>ppt_w</p:attrName>
                                        </p:attrNameLst>
                                      </p:cBhvr>
                                      <p:tavLst>
                                        <p:tav tm="0">
                                          <p:val>
                                            <p:fltVal val="0"/>
                                          </p:val>
                                        </p:tav>
                                        <p:tav tm="100000">
                                          <p:val>
                                            <p:strVal val="#ppt_w"/>
                                          </p:val>
                                        </p:tav>
                                      </p:tavLst>
                                    </p:anim>
                                    <p:anim calcmode="lin" valueType="num">
                                      <p:cBhvr>
                                        <p:cTn id="115" dur="500" fill="hold"/>
                                        <p:tgtEl>
                                          <p:spTgt spid="97"/>
                                        </p:tgtEl>
                                        <p:attrNameLst>
                                          <p:attrName>ppt_h</p:attrName>
                                        </p:attrNameLst>
                                      </p:cBhvr>
                                      <p:tavLst>
                                        <p:tav tm="0">
                                          <p:val>
                                            <p:fltVal val="0"/>
                                          </p:val>
                                        </p:tav>
                                        <p:tav tm="100000">
                                          <p:val>
                                            <p:strVal val="#ppt_h"/>
                                          </p:val>
                                        </p:tav>
                                      </p:tavLst>
                                    </p:anim>
                                    <p:animEffect transition="in" filter="fade">
                                      <p:cBhvr>
                                        <p:cTn id="116" dur="500"/>
                                        <p:tgtEl>
                                          <p:spTgt spid="97"/>
                                        </p:tgtEl>
                                      </p:cBhvr>
                                    </p:animEffect>
                                  </p:childTnLst>
                                </p:cTn>
                              </p:par>
                              <p:par>
                                <p:cTn id="117" presetID="53" presetClass="entr" presetSubtype="16" fill="hold" nodeType="withEffect">
                                  <p:stCondLst>
                                    <p:cond delay="0"/>
                                  </p:stCondLst>
                                  <p:childTnLst>
                                    <p:set>
                                      <p:cBhvr>
                                        <p:cTn id="118" dur="1" fill="hold">
                                          <p:stCondLst>
                                            <p:cond delay="0"/>
                                          </p:stCondLst>
                                        </p:cTn>
                                        <p:tgtEl>
                                          <p:spTgt spid="94"/>
                                        </p:tgtEl>
                                        <p:attrNameLst>
                                          <p:attrName>style.visibility</p:attrName>
                                        </p:attrNameLst>
                                      </p:cBhvr>
                                      <p:to>
                                        <p:strVal val="visible"/>
                                      </p:to>
                                    </p:set>
                                    <p:anim calcmode="lin" valueType="num">
                                      <p:cBhvr>
                                        <p:cTn id="119" dur="500" fill="hold"/>
                                        <p:tgtEl>
                                          <p:spTgt spid="94"/>
                                        </p:tgtEl>
                                        <p:attrNameLst>
                                          <p:attrName>ppt_w</p:attrName>
                                        </p:attrNameLst>
                                      </p:cBhvr>
                                      <p:tavLst>
                                        <p:tav tm="0">
                                          <p:val>
                                            <p:fltVal val="0"/>
                                          </p:val>
                                        </p:tav>
                                        <p:tav tm="100000">
                                          <p:val>
                                            <p:strVal val="#ppt_w"/>
                                          </p:val>
                                        </p:tav>
                                      </p:tavLst>
                                    </p:anim>
                                    <p:anim calcmode="lin" valueType="num">
                                      <p:cBhvr>
                                        <p:cTn id="120" dur="500" fill="hold"/>
                                        <p:tgtEl>
                                          <p:spTgt spid="94"/>
                                        </p:tgtEl>
                                        <p:attrNameLst>
                                          <p:attrName>ppt_h</p:attrName>
                                        </p:attrNameLst>
                                      </p:cBhvr>
                                      <p:tavLst>
                                        <p:tav tm="0">
                                          <p:val>
                                            <p:fltVal val="0"/>
                                          </p:val>
                                        </p:tav>
                                        <p:tav tm="100000">
                                          <p:val>
                                            <p:strVal val="#ppt_h"/>
                                          </p:val>
                                        </p:tav>
                                      </p:tavLst>
                                    </p:anim>
                                    <p:animEffect transition="in" filter="fade">
                                      <p:cBhvr>
                                        <p:cTn id="121" dur="500"/>
                                        <p:tgtEl>
                                          <p:spTgt spid="94"/>
                                        </p:tgtEl>
                                      </p:cBhvr>
                                    </p:animEffect>
                                  </p:childTnLst>
                                </p:cTn>
                              </p:par>
                              <p:par>
                                <p:cTn id="122" presetID="53" presetClass="entr" presetSubtype="16" fill="hold" nodeType="withEffect">
                                  <p:stCondLst>
                                    <p:cond delay="0"/>
                                  </p:stCondLst>
                                  <p:childTnLst>
                                    <p:set>
                                      <p:cBhvr>
                                        <p:cTn id="123" dur="1" fill="hold">
                                          <p:stCondLst>
                                            <p:cond delay="0"/>
                                          </p:stCondLst>
                                        </p:cTn>
                                        <p:tgtEl>
                                          <p:spTgt spid="91"/>
                                        </p:tgtEl>
                                        <p:attrNameLst>
                                          <p:attrName>style.visibility</p:attrName>
                                        </p:attrNameLst>
                                      </p:cBhvr>
                                      <p:to>
                                        <p:strVal val="visible"/>
                                      </p:to>
                                    </p:set>
                                    <p:anim calcmode="lin" valueType="num">
                                      <p:cBhvr>
                                        <p:cTn id="124" dur="500" fill="hold"/>
                                        <p:tgtEl>
                                          <p:spTgt spid="91"/>
                                        </p:tgtEl>
                                        <p:attrNameLst>
                                          <p:attrName>ppt_w</p:attrName>
                                        </p:attrNameLst>
                                      </p:cBhvr>
                                      <p:tavLst>
                                        <p:tav tm="0">
                                          <p:val>
                                            <p:fltVal val="0"/>
                                          </p:val>
                                        </p:tav>
                                        <p:tav tm="100000">
                                          <p:val>
                                            <p:strVal val="#ppt_w"/>
                                          </p:val>
                                        </p:tav>
                                      </p:tavLst>
                                    </p:anim>
                                    <p:anim calcmode="lin" valueType="num">
                                      <p:cBhvr>
                                        <p:cTn id="125" dur="500" fill="hold"/>
                                        <p:tgtEl>
                                          <p:spTgt spid="91"/>
                                        </p:tgtEl>
                                        <p:attrNameLst>
                                          <p:attrName>ppt_h</p:attrName>
                                        </p:attrNameLst>
                                      </p:cBhvr>
                                      <p:tavLst>
                                        <p:tav tm="0">
                                          <p:val>
                                            <p:fltVal val="0"/>
                                          </p:val>
                                        </p:tav>
                                        <p:tav tm="100000">
                                          <p:val>
                                            <p:strVal val="#ppt_h"/>
                                          </p:val>
                                        </p:tav>
                                      </p:tavLst>
                                    </p:anim>
                                    <p:animEffect transition="in" filter="fade">
                                      <p:cBhvr>
                                        <p:cTn id="126" dur="500"/>
                                        <p:tgtEl>
                                          <p:spTgt spid="91"/>
                                        </p:tgtEl>
                                      </p:cBhvr>
                                    </p:animEffect>
                                  </p:childTnLst>
                                </p:cTn>
                              </p:par>
                              <p:par>
                                <p:cTn id="127" presetID="53" presetClass="entr" presetSubtype="16" fill="hold" nodeType="withEffect">
                                  <p:stCondLst>
                                    <p:cond delay="0"/>
                                  </p:stCondLst>
                                  <p:childTnLst>
                                    <p:set>
                                      <p:cBhvr>
                                        <p:cTn id="128" dur="1" fill="hold">
                                          <p:stCondLst>
                                            <p:cond delay="0"/>
                                          </p:stCondLst>
                                        </p:cTn>
                                        <p:tgtEl>
                                          <p:spTgt spid="86"/>
                                        </p:tgtEl>
                                        <p:attrNameLst>
                                          <p:attrName>style.visibility</p:attrName>
                                        </p:attrNameLst>
                                      </p:cBhvr>
                                      <p:to>
                                        <p:strVal val="visible"/>
                                      </p:to>
                                    </p:set>
                                    <p:anim calcmode="lin" valueType="num">
                                      <p:cBhvr>
                                        <p:cTn id="129" dur="500" fill="hold"/>
                                        <p:tgtEl>
                                          <p:spTgt spid="86"/>
                                        </p:tgtEl>
                                        <p:attrNameLst>
                                          <p:attrName>ppt_w</p:attrName>
                                        </p:attrNameLst>
                                      </p:cBhvr>
                                      <p:tavLst>
                                        <p:tav tm="0">
                                          <p:val>
                                            <p:fltVal val="0"/>
                                          </p:val>
                                        </p:tav>
                                        <p:tav tm="100000">
                                          <p:val>
                                            <p:strVal val="#ppt_w"/>
                                          </p:val>
                                        </p:tav>
                                      </p:tavLst>
                                    </p:anim>
                                    <p:anim calcmode="lin" valueType="num">
                                      <p:cBhvr>
                                        <p:cTn id="130" dur="500" fill="hold"/>
                                        <p:tgtEl>
                                          <p:spTgt spid="86"/>
                                        </p:tgtEl>
                                        <p:attrNameLst>
                                          <p:attrName>ppt_h</p:attrName>
                                        </p:attrNameLst>
                                      </p:cBhvr>
                                      <p:tavLst>
                                        <p:tav tm="0">
                                          <p:val>
                                            <p:fltVal val="0"/>
                                          </p:val>
                                        </p:tav>
                                        <p:tav tm="100000">
                                          <p:val>
                                            <p:strVal val="#ppt_h"/>
                                          </p:val>
                                        </p:tav>
                                      </p:tavLst>
                                    </p:anim>
                                    <p:animEffect transition="in" filter="fade">
                                      <p:cBhvr>
                                        <p:cTn id="131" dur="500"/>
                                        <p:tgtEl>
                                          <p:spTgt spid="86"/>
                                        </p:tgtEl>
                                      </p:cBhvr>
                                    </p:animEffect>
                                  </p:childTnLst>
                                </p:cTn>
                              </p:par>
                              <p:par>
                                <p:cTn id="132" presetID="53" presetClass="entr" presetSubtype="16" fill="hold" nodeType="withEffect">
                                  <p:stCondLst>
                                    <p:cond delay="0"/>
                                  </p:stCondLst>
                                  <p:childTnLst>
                                    <p:set>
                                      <p:cBhvr>
                                        <p:cTn id="133" dur="1" fill="hold">
                                          <p:stCondLst>
                                            <p:cond delay="0"/>
                                          </p:stCondLst>
                                        </p:cTn>
                                        <p:tgtEl>
                                          <p:spTgt spid="81"/>
                                        </p:tgtEl>
                                        <p:attrNameLst>
                                          <p:attrName>style.visibility</p:attrName>
                                        </p:attrNameLst>
                                      </p:cBhvr>
                                      <p:to>
                                        <p:strVal val="visible"/>
                                      </p:to>
                                    </p:set>
                                    <p:anim calcmode="lin" valueType="num">
                                      <p:cBhvr>
                                        <p:cTn id="134" dur="500" fill="hold"/>
                                        <p:tgtEl>
                                          <p:spTgt spid="81"/>
                                        </p:tgtEl>
                                        <p:attrNameLst>
                                          <p:attrName>ppt_w</p:attrName>
                                        </p:attrNameLst>
                                      </p:cBhvr>
                                      <p:tavLst>
                                        <p:tav tm="0">
                                          <p:val>
                                            <p:fltVal val="0"/>
                                          </p:val>
                                        </p:tav>
                                        <p:tav tm="100000">
                                          <p:val>
                                            <p:strVal val="#ppt_w"/>
                                          </p:val>
                                        </p:tav>
                                      </p:tavLst>
                                    </p:anim>
                                    <p:anim calcmode="lin" valueType="num">
                                      <p:cBhvr>
                                        <p:cTn id="135" dur="500" fill="hold"/>
                                        <p:tgtEl>
                                          <p:spTgt spid="81"/>
                                        </p:tgtEl>
                                        <p:attrNameLst>
                                          <p:attrName>ppt_h</p:attrName>
                                        </p:attrNameLst>
                                      </p:cBhvr>
                                      <p:tavLst>
                                        <p:tav tm="0">
                                          <p:val>
                                            <p:fltVal val="0"/>
                                          </p:val>
                                        </p:tav>
                                        <p:tav tm="100000">
                                          <p:val>
                                            <p:strVal val="#ppt_h"/>
                                          </p:val>
                                        </p:tav>
                                      </p:tavLst>
                                    </p:anim>
                                    <p:animEffect transition="in" filter="fade">
                                      <p:cBhvr>
                                        <p:cTn id="136" dur="500"/>
                                        <p:tgtEl>
                                          <p:spTgt spid="81"/>
                                        </p:tgtEl>
                                      </p:cBhvr>
                                    </p:animEffect>
                                  </p:childTnLst>
                                </p:cTn>
                              </p:par>
                              <p:par>
                                <p:cTn id="137" presetID="53" presetClass="entr" presetSubtype="16" fill="hold" nodeType="withEffect">
                                  <p:stCondLst>
                                    <p:cond delay="0"/>
                                  </p:stCondLst>
                                  <p:childTnLst>
                                    <p:set>
                                      <p:cBhvr>
                                        <p:cTn id="138" dur="1" fill="hold">
                                          <p:stCondLst>
                                            <p:cond delay="0"/>
                                          </p:stCondLst>
                                        </p:cTn>
                                        <p:tgtEl>
                                          <p:spTgt spid="67"/>
                                        </p:tgtEl>
                                        <p:attrNameLst>
                                          <p:attrName>style.visibility</p:attrName>
                                        </p:attrNameLst>
                                      </p:cBhvr>
                                      <p:to>
                                        <p:strVal val="visible"/>
                                      </p:to>
                                    </p:set>
                                    <p:anim calcmode="lin" valueType="num">
                                      <p:cBhvr>
                                        <p:cTn id="139" dur="500" fill="hold"/>
                                        <p:tgtEl>
                                          <p:spTgt spid="67"/>
                                        </p:tgtEl>
                                        <p:attrNameLst>
                                          <p:attrName>ppt_w</p:attrName>
                                        </p:attrNameLst>
                                      </p:cBhvr>
                                      <p:tavLst>
                                        <p:tav tm="0">
                                          <p:val>
                                            <p:fltVal val="0"/>
                                          </p:val>
                                        </p:tav>
                                        <p:tav tm="100000">
                                          <p:val>
                                            <p:strVal val="#ppt_w"/>
                                          </p:val>
                                        </p:tav>
                                      </p:tavLst>
                                    </p:anim>
                                    <p:anim calcmode="lin" valueType="num">
                                      <p:cBhvr>
                                        <p:cTn id="140" dur="500" fill="hold"/>
                                        <p:tgtEl>
                                          <p:spTgt spid="67"/>
                                        </p:tgtEl>
                                        <p:attrNameLst>
                                          <p:attrName>ppt_h</p:attrName>
                                        </p:attrNameLst>
                                      </p:cBhvr>
                                      <p:tavLst>
                                        <p:tav tm="0">
                                          <p:val>
                                            <p:fltVal val="0"/>
                                          </p:val>
                                        </p:tav>
                                        <p:tav tm="100000">
                                          <p:val>
                                            <p:strVal val="#ppt_h"/>
                                          </p:val>
                                        </p:tav>
                                      </p:tavLst>
                                    </p:anim>
                                    <p:animEffect transition="in" filter="fade">
                                      <p:cBhvr>
                                        <p:cTn id="141"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Hiring for Networkers</a:t>
            </a:r>
            <a:endParaRPr lang="en-US" dirty="0"/>
          </a:p>
        </p:txBody>
      </p:sp>
      <p:sp>
        <p:nvSpPr>
          <p:cNvPr id="4" name="Oval 3"/>
          <p:cNvSpPr/>
          <p:nvPr/>
        </p:nvSpPr>
        <p:spPr>
          <a:xfrm>
            <a:off x="519614" y="2451154"/>
            <a:ext cx="1914977" cy="1829054"/>
          </a:xfrm>
          <a:prstGeom prst="ellipse">
            <a:avLst/>
          </a:prstGeom>
          <a:solidFill>
            <a:schemeClr val="bg1">
              <a:lumMod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3300" b="1" dirty="0">
                <a:solidFill>
                  <a:prstClr val="white"/>
                </a:solidFill>
                <a:latin typeface="Rockwell" panose="02060603020205020403" pitchFamily="18" charset="0"/>
              </a:rPr>
              <a:t>Tip</a:t>
            </a:r>
          </a:p>
        </p:txBody>
      </p:sp>
      <p:sp>
        <p:nvSpPr>
          <p:cNvPr id="5" name="TextBox 4"/>
          <p:cNvSpPr txBox="1"/>
          <p:nvPr/>
        </p:nvSpPr>
        <p:spPr>
          <a:xfrm>
            <a:off x="2700337" y="2638557"/>
            <a:ext cx="5512118" cy="1754326"/>
          </a:xfrm>
          <a:prstGeom prst="rect">
            <a:avLst/>
          </a:prstGeom>
          <a:noFill/>
        </p:spPr>
        <p:txBody>
          <a:bodyPr wrap="square" rtlCol="0">
            <a:spAutoFit/>
          </a:bodyPr>
          <a:lstStyle/>
          <a:p>
            <a:pPr defTabSz="685800"/>
            <a:r>
              <a:rPr lang="en-US" b="1" dirty="0">
                <a:solidFill>
                  <a:srgbClr val="182642"/>
                </a:solidFill>
                <a:latin typeface="Calibri Light"/>
              </a:rPr>
              <a:t>Recon Work: </a:t>
            </a:r>
            <a:r>
              <a:rPr lang="en-US" dirty="0">
                <a:solidFill>
                  <a:srgbClr val="182642"/>
                </a:solidFill>
                <a:latin typeface="Calibri Light"/>
              </a:rPr>
              <a:t>Review their social media profiles, how many friends/connections do they have?</a:t>
            </a:r>
          </a:p>
          <a:p>
            <a:pPr defTabSz="685800"/>
            <a:endParaRPr lang="en-US" dirty="0">
              <a:solidFill>
                <a:srgbClr val="182642"/>
              </a:solidFill>
              <a:latin typeface="Calibri Light"/>
            </a:endParaRPr>
          </a:p>
          <a:p>
            <a:pPr defTabSz="685800"/>
            <a:r>
              <a:rPr lang="en-US" b="1" dirty="0">
                <a:solidFill>
                  <a:srgbClr val="182642"/>
                </a:solidFill>
                <a:latin typeface="Calibri Light"/>
              </a:rPr>
              <a:t>BONUS:</a:t>
            </a:r>
            <a:r>
              <a:rPr lang="en-US" dirty="0">
                <a:solidFill>
                  <a:srgbClr val="182642"/>
                </a:solidFill>
                <a:latin typeface="Calibri Light"/>
              </a:rPr>
              <a:t> Ask what cross-functional teams they have partnered with in their previous roles and to outline a successful cross-functional project they worked on.</a:t>
            </a:r>
          </a:p>
        </p:txBody>
      </p:sp>
    </p:spTree>
    <p:extLst>
      <p:ext uri="{BB962C8B-B14F-4D97-AF65-F5344CB8AC3E}">
        <p14:creationId xmlns:p14="http://schemas.microsoft.com/office/powerpoint/2010/main" val="95521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 of the Day, Hiring is an Art and a Science.</a:t>
            </a:r>
            <a:endParaRPr lang="en-US" dirty="0"/>
          </a:p>
        </p:txBody>
      </p:sp>
      <p:sp>
        <p:nvSpPr>
          <p:cNvPr id="4" name="Rectangle 3"/>
          <p:cNvSpPr/>
          <p:nvPr/>
        </p:nvSpPr>
        <p:spPr>
          <a:xfrm>
            <a:off x="0" y="1569413"/>
            <a:ext cx="9248274" cy="3814470"/>
          </a:xfrm>
          <a:prstGeom prst="rect">
            <a:avLst/>
          </a:prstGeom>
          <a:solidFill>
            <a:srgbClr val="182642"/>
          </a:solidFill>
          <a:ln>
            <a:noFill/>
          </a:ln>
        </p:spPr>
        <p:style>
          <a:lnRef idx="2">
            <a:schemeClr val="accent1">
              <a:shade val="50000"/>
            </a:schemeClr>
          </a:lnRef>
          <a:fillRef idx="1">
            <a:schemeClr val="accent1"/>
          </a:fillRef>
          <a:effectRef idx="0">
            <a:schemeClr val="accent1"/>
          </a:effectRef>
          <a:fontRef idx="minor">
            <a:schemeClr val="lt1"/>
          </a:fontRef>
        </p:style>
        <p:txBody>
          <a:bodyPr lIns="411480" rIns="411480" rtlCol="0" anchor="ctr"/>
          <a:lstStyle/>
          <a:p>
            <a:pPr algn="ctr" defTabSz="685800"/>
            <a:endParaRPr lang="en-US" sz="900" dirty="0">
              <a:solidFill>
                <a:prstClr val="white"/>
              </a:solidFill>
              <a:latin typeface="Calibri Light"/>
            </a:endParaRPr>
          </a:p>
        </p:txBody>
      </p:sp>
      <p:pic>
        <p:nvPicPr>
          <p:cNvPr id="3076" name="Picture 4" descr="Image result for art and scien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61670" y="1941096"/>
            <a:ext cx="5457804" cy="30497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7778" b="26667"/>
          <a:stretch/>
        </p:blipFill>
        <p:spPr>
          <a:xfrm>
            <a:off x="820456" y="1573882"/>
            <a:ext cx="3857625" cy="3810001"/>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7834" b="26481"/>
          <a:stretch/>
        </p:blipFill>
        <p:spPr>
          <a:xfrm>
            <a:off x="4657725" y="1569413"/>
            <a:ext cx="3857625" cy="3818938"/>
          </a:xfrm>
          <a:prstGeom prst="rect">
            <a:avLst/>
          </a:prstGeom>
        </p:spPr>
      </p:pic>
      <p:sp>
        <p:nvSpPr>
          <p:cNvPr id="7" name="Title 1"/>
          <p:cNvSpPr txBox="1">
            <a:spLocks/>
          </p:cNvSpPr>
          <p:nvPr/>
        </p:nvSpPr>
        <p:spPr>
          <a:xfrm>
            <a:off x="0" y="5328109"/>
            <a:ext cx="9144000" cy="968375"/>
          </a:xfrm>
          <a:prstGeom prst="rect">
            <a:avLst/>
          </a:prstGeom>
        </p:spPr>
        <p:txBody>
          <a:bodyPr vert="horz" lIns="91440" tIns="45720" rIns="91440" bIns="45720" rtlCol="0" anchor="ctr">
            <a:normAutofit/>
          </a:bodyPr>
          <a:lstStyle>
            <a:lvl1pPr algn="l" defTabSz="685783" rtl="0" eaLnBrk="1" latinLnBrk="0" hangingPunct="1">
              <a:lnSpc>
                <a:spcPct val="90000"/>
              </a:lnSpc>
              <a:spcBef>
                <a:spcPct val="0"/>
              </a:spcBef>
              <a:buNone/>
              <a:defRPr sz="2400" kern="1200">
                <a:solidFill>
                  <a:schemeClr val="tx1"/>
                </a:solidFill>
                <a:latin typeface="Rockwell" panose="02060603020205020403" pitchFamily="18" charset="0"/>
                <a:ea typeface="+mj-ea"/>
                <a:cs typeface="+mj-cs"/>
              </a:defRPr>
            </a:lvl1pPr>
          </a:lstStyle>
          <a:p>
            <a:pPr algn="ctr"/>
            <a:r>
              <a:rPr lang="en-US" dirty="0" smtClean="0"/>
              <a:t>Because, how can you measure this?</a:t>
            </a:r>
            <a:endParaRPr lang="en-US" dirty="0"/>
          </a:p>
        </p:txBody>
      </p:sp>
    </p:spTree>
    <p:extLst>
      <p:ext uri="{BB962C8B-B14F-4D97-AF65-F5344CB8AC3E}">
        <p14:creationId xmlns:p14="http://schemas.microsoft.com/office/powerpoint/2010/main" val="158278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706" y="795208"/>
            <a:ext cx="8772049" cy="1459244"/>
          </a:xfrm>
        </p:spPr>
        <p:txBody>
          <a:bodyPr/>
          <a:lstStyle/>
          <a:p>
            <a:pPr algn="ctr"/>
            <a:r>
              <a:rPr lang="en-US" dirty="0" smtClean="0"/>
              <a:t>Which of these skills do you need on your team today?</a:t>
            </a:r>
            <a:endParaRPr lang="en-US" dirty="0"/>
          </a:p>
        </p:txBody>
      </p:sp>
      <p:sp>
        <p:nvSpPr>
          <p:cNvPr id="4" name="Footer Placeholder 3"/>
          <p:cNvSpPr>
            <a:spLocks noGrp="1"/>
          </p:cNvSpPr>
          <p:nvPr>
            <p:ph type="ftr" sz="quarter" idx="11"/>
          </p:nvPr>
        </p:nvSpPr>
        <p:spPr/>
        <p:txBody>
          <a:bodyPr/>
          <a:lstStyle/>
          <a:p>
            <a:pPr defTabSz="685800"/>
            <a:r>
              <a:rPr lang="en-US" dirty="0">
                <a:solidFill>
                  <a:srgbClr val="182642"/>
                </a:solidFill>
                <a:latin typeface="Calibri Light"/>
                <a:cs typeface="Arial"/>
              </a:rPr>
              <a:t>© 2016  CareerBuilder</a:t>
            </a:r>
          </a:p>
        </p:txBody>
      </p:sp>
      <p:cxnSp>
        <p:nvCxnSpPr>
          <p:cNvPr id="13" name="Straight Connector 12"/>
          <p:cNvCxnSpPr/>
          <p:nvPr/>
        </p:nvCxnSpPr>
        <p:spPr>
          <a:xfrm>
            <a:off x="1697636" y="2960889"/>
            <a:ext cx="0" cy="1593038"/>
          </a:xfrm>
          <a:prstGeom prst="line">
            <a:avLst/>
          </a:prstGeom>
          <a:ln w="3175" cmpd="sng">
            <a:solidFill>
              <a:schemeClr val="bg2">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07706" y="4385184"/>
            <a:ext cx="1358813" cy="323165"/>
          </a:xfrm>
          <a:prstGeom prst="rect">
            <a:avLst/>
          </a:prstGeom>
          <a:noFill/>
        </p:spPr>
        <p:txBody>
          <a:bodyPr wrap="square" rtlCol="0">
            <a:spAutoFit/>
          </a:bodyPr>
          <a:lstStyle/>
          <a:p>
            <a:pPr algn="ctr" defTabSz="685800"/>
            <a:r>
              <a:rPr lang="en-US" sz="1500" dirty="0">
                <a:solidFill>
                  <a:prstClr val="white"/>
                </a:solidFill>
                <a:latin typeface="Calibri Light"/>
              </a:rPr>
              <a:t>Accuracy</a:t>
            </a:r>
          </a:p>
        </p:txBody>
      </p:sp>
      <p:sp>
        <p:nvSpPr>
          <p:cNvPr id="14" name="Oval 13"/>
          <p:cNvSpPr/>
          <p:nvPr/>
        </p:nvSpPr>
        <p:spPr>
          <a:xfrm>
            <a:off x="396716" y="3086818"/>
            <a:ext cx="1099578" cy="1017545"/>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3300" b="1" dirty="0">
                <a:solidFill>
                  <a:prstClr val="white"/>
                </a:solidFill>
                <a:latin typeface="Rockwell" panose="02060603020205020403" pitchFamily="18" charset="0"/>
              </a:rPr>
              <a:t>1</a:t>
            </a:r>
          </a:p>
        </p:txBody>
      </p:sp>
      <p:sp>
        <p:nvSpPr>
          <p:cNvPr id="15" name="Oval 14"/>
          <p:cNvSpPr/>
          <p:nvPr/>
        </p:nvSpPr>
        <p:spPr>
          <a:xfrm>
            <a:off x="1864322" y="3103967"/>
            <a:ext cx="1099578" cy="1017545"/>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3300" b="1" dirty="0">
                <a:solidFill>
                  <a:prstClr val="white"/>
                </a:solidFill>
                <a:latin typeface="Rockwell" panose="02060603020205020403" pitchFamily="18" charset="0"/>
              </a:rPr>
              <a:t>2</a:t>
            </a:r>
          </a:p>
        </p:txBody>
      </p:sp>
      <p:sp>
        <p:nvSpPr>
          <p:cNvPr id="16" name="Oval 15"/>
          <p:cNvSpPr/>
          <p:nvPr/>
        </p:nvSpPr>
        <p:spPr>
          <a:xfrm>
            <a:off x="3333276" y="3086818"/>
            <a:ext cx="1099578" cy="1017545"/>
          </a:xfrm>
          <a:prstGeom prst="ellipse">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3300" b="1" dirty="0">
                <a:solidFill>
                  <a:prstClr val="white"/>
                </a:solidFill>
                <a:latin typeface="Rockwell" panose="02060603020205020403" pitchFamily="18" charset="0"/>
              </a:rPr>
              <a:t>3</a:t>
            </a:r>
          </a:p>
        </p:txBody>
      </p:sp>
      <p:sp>
        <p:nvSpPr>
          <p:cNvPr id="17" name="Oval 16"/>
          <p:cNvSpPr/>
          <p:nvPr/>
        </p:nvSpPr>
        <p:spPr>
          <a:xfrm>
            <a:off x="4775483" y="3086818"/>
            <a:ext cx="1099578" cy="1017545"/>
          </a:xfrm>
          <a:prstGeom prst="ellipse">
            <a:avLst/>
          </a:prstGeom>
          <a:solidFill>
            <a:schemeClr val="accent6"/>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3300" b="1" dirty="0">
                <a:solidFill>
                  <a:prstClr val="white"/>
                </a:solidFill>
                <a:latin typeface="Rockwell" panose="02060603020205020403" pitchFamily="18" charset="0"/>
              </a:rPr>
              <a:t>4</a:t>
            </a:r>
          </a:p>
        </p:txBody>
      </p:sp>
      <p:sp>
        <p:nvSpPr>
          <p:cNvPr id="18" name="Oval 17"/>
          <p:cNvSpPr/>
          <p:nvPr/>
        </p:nvSpPr>
        <p:spPr>
          <a:xfrm>
            <a:off x="6217691" y="3125375"/>
            <a:ext cx="1099578" cy="1017545"/>
          </a:xfrm>
          <a:prstGeom prst="ellipse">
            <a:avLst/>
          </a:prstGeom>
          <a:solidFill>
            <a:srgbClr val="287AB9"/>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3300" b="1" dirty="0">
                <a:solidFill>
                  <a:prstClr val="white"/>
                </a:solidFill>
                <a:latin typeface="Rockwell" panose="02060603020205020403" pitchFamily="18" charset="0"/>
              </a:rPr>
              <a:t>5</a:t>
            </a:r>
          </a:p>
        </p:txBody>
      </p:sp>
      <p:sp>
        <p:nvSpPr>
          <p:cNvPr id="20" name="Oval 19"/>
          <p:cNvSpPr/>
          <p:nvPr/>
        </p:nvSpPr>
        <p:spPr>
          <a:xfrm>
            <a:off x="7659898" y="3113195"/>
            <a:ext cx="1099578" cy="1017545"/>
          </a:xfrm>
          <a:prstGeom prst="ellipse">
            <a:avLst/>
          </a:prstGeom>
          <a:solidFill>
            <a:schemeClr val="bg1">
              <a:lumMod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3300" b="1" dirty="0">
                <a:solidFill>
                  <a:prstClr val="white"/>
                </a:solidFill>
                <a:latin typeface="Rockwell" panose="02060603020205020403" pitchFamily="18" charset="0"/>
              </a:rPr>
              <a:t>6</a:t>
            </a:r>
          </a:p>
        </p:txBody>
      </p:sp>
      <p:cxnSp>
        <p:nvCxnSpPr>
          <p:cNvPr id="27" name="Straight Connector 26"/>
          <p:cNvCxnSpPr/>
          <p:nvPr/>
        </p:nvCxnSpPr>
        <p:spPr>
          <a:xfrm>
            <a:off x="3139574" y="2960889"/>
            <a:ext cx="0" cy="1593038"/>
          </a:xfrm>
          <a:prstGeom prst="line">
            <a:avLst/>
          </a:prstGeom>
          <a:ln w="3175" cmpd="sng">
            <a:solidFill>
              <a:schemeClr val="bg2">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622653" y="2960889"/>
            <a:ext cx="0" cy="1593038"/>
          </a:xfrm>
          <a:prstGeom prst="line">
            <a:avLst/>
          </a:prstGeom>
          <a:ln w="3175" cmpd="sng">
            <a:solidFill>
              <a:schemeClr val="bg2">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6086572" y="2960889"/>
            <a:ext cx="0" cy="1593038"/>
          </a:xfrm>
          <a:prstGeom prst="line">
            <a:avLst/>
          </a:prstGeom>
          <a:ln w="3175" cmpd="sng">
            <a:solidFill>
              <a:schemeClr val="bg2">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7502134" y="2910412"/>
            <a:ext cx="0" cy="1593038"/>
          </a:xfrm>
          <a:prstGeom prst="line">
            <a:avLst/>
          </a:prstGeom>
          <a:ln w="3175" cmpd="sng">
            <a:solidFill>
              <a:schemeClr val="bg2">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1738377" y="4385184"/>
            <a:ext cx="1358813" cy="323165"/>
          </a:xfrm>
          <a:prstGeom prst="rect">
            <a:avLst/>
          </a:prstGeom>
          <a:noFill/>
        </p:spPr>
        <p:txBody>
          <a:bodyPr wrap="square" rtlCol="0">
            <a:spAutoFit/>
          </a:bodyPr>
          <a:lstStyle/>
          <a:p>
            <a:pPr algn="ctr" defTabSz="685800"/>
            <a:r>
              <a:rPr lang="en-US" sz="1500" dirty="0">
                <a:solidFill>
                  <a:prstClr val="white"/>
                </a:solidFill>
                <a:latin typeface="Calibri Light"/>
              </a:rPr>
              <a:t>Urgency</a:t>
            </a:r>
          </a:p>
        </p:txBody>
      </p:sp>
      <p:sp>
        <p:nvSpPr>
          <p:cNvPr id="32" name="TextBox 31"/>
          <p:cNvSpPr txBox="1"/>
          <p:nvPr/>
        </p:nvSpPr>
        <p:spPr>
          <a:xfrm>
            <a:off x="3207092" y="4385184"/>
            <a:ext cx="1358813" cy="323165"/>
          </a:xfrm>
          <a:prstGeom prst="rect">
            <a:avLst/>
          </a:prstGeom>
          <a:noFill/>
        </p:spPr>
        <p:txBody>
          <a:bodyPr wrap="square" rtlCol="0">
            <a:spAutoFit/>
          </a:bodyPr>
          <a:lstStyle/>
          <a:p>
            <a:pPr algn="ctr" defTabSz="685800"/>
            <a:r>
              <a:rPr lang="en-US" sz="1500" dirty="0">
                <a:solidFill>
                  <a:prstClr val="white"/>
                </a:solidFill>
                <a:latin typeface="Calibri Light"/>
              </a:rPr>
              <a:t>Visualizer</a:t>
            </a:r>
          </a:p>
        </p:txBody>
      </p:sp>
      <p:sp>
        <p:nvSpPr>
          <p:cNvPr id="33" name="TextBox 32"/>
          <p:cNvSpPr txBox="1"/>
          <p:nvPr/>
        </p:nvSpPr>
        <p:spPr>
          <a:xfrm>
            <a:off x="4622654" y="4353408"/>
            <a:ext cx="1358813" cy="323165"/>
          </a:xfrm>
          <a:prstGeom prst="rect">
            <a:avLst/>
          </a:prstGeom>
          <a:noFill/>
        </p:spPr>
        <p:txBody>
          <a:bodyPr wrap="square" rtlCol="0">
            <a:spAutoFit/>
          </a:bodyPr>
          <a:lstStyle/>
          <a:p>
            <a:pPr algn="ctr" defTabSz="685800"/>
            <a:r>
              <a:rPr lang="en-US" sz="1500" dirty="0">
                <a:solidFill>
                  <a:prstClr val="white"/>
                </a:solidFill>
                <a:latin typeface="Calibri Light"/>
              </a:rPr>
              <a:t>Storyteller</a:t>
            </a:r>
          </a:p>
        </p:txBody>
      </p:sp>
      <p:sp>
        <p:nvSpPr>
          <p:cNvPr id="34" name="TextBox 33"/>
          <p:cNvSpPr txBox="1"/>
          <p:nvPr/>
        </p:nvSpPr>
        <p:spPr>
          <a:xfrm>
            <a:off x="6100936" y="4353408"/>
            <a:ext cx="1358813" cy="323165"/>
          </a:xfrm>
          <a:prstGeom prst="rect">
            <a:avLst/>
          </a:prstGeom>
          <a:noFill/>
        </p:spPr>
        <p:txBody>
          <a:bodyPr wrap="square" rtlCol="0">
            <a:spAutoFit/>
          </a:bodyPr>
          <a:lstStyle/>
          <a:p>
            <a:pPr algn="ctr" defTabSz="685800"/>
            <a:r>
              <a:rPr lang="en-US" sz="1500" dirty="0">
                <a:solidFill>
                  <a:prstClr val="white"/>
                </a:solidFill>
                <a:latin typeface="Calibri Light"/>
              </a:rPr>
              <a:t>Marketer</a:t>
            </a:r>
          </a:p>
        </p:txBody>
      </p:sp>
      <p:sp>
        <p:nvSpPr>
          <p:cNvPr id="35" name="TextBox 34"/>
          <p:cNvSpPr txBox="1"/>
          <p:nvPr/>
        </p:nvSpPr>
        <p:spPr>
          <a:xfrm>
            <a:off x="7542875" y="4352115"/>
            <a:ext cx="1358813" cy="323165"/>
          </a:xfrm>
          <a:prstGeom prst="rect">
            <a:avLst/>
          </a:prstGeom>
          <a:noFill/>
        </p:spPr>
        <p:txBody>
          <a:bodyPr wrap="square" rtlCol="0">
            <a:spAutoFit/>
          </a:bodyPr>
          <a:lstStyle/>
          <a:p>
            <a:pPr algn="ctr" defTabSz="685800"/>
            <a:r>
              <a:rPr lang="en-US" sz="1500" dirty="0">
                <a:solidFill>
                  <a:prstClr val="white"/>
                </a:solidFill>
                <a:latin typeface="Calibri Light"/>
              </a:rPr>
              <a:t>Networker</a:t>
            </a:r>
          </a:p>
        </p:txBody>
      </p:sp>
    </p:spTree>
    <p:extLst>
      <p:ext uri="{BB962C8B-B14F-4D97-AF65-F5344CB8AC3E}">
        <p14:creationId xmlns:p14="http://schemas.microsoft.com/office/powerpoint/2010/main" val="6226823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2159796"/>
            <a:ext cx="7886700" cy="2139553"/>
          </a:xfrm>
        </p:spPr>
        <p:txBody>
          <a:bodyPr/>
          <a:lstStyle/>
          <a:p>
            <a:r>
              <a:rPr lang="en-US" dirty="0" smtClean="0"/>
              <a:t>QUESTIONS?</a:t>
            </a:r>
            <a:br>
              <a:rPr lang="en-US" dirty="0" smtClean="0"/>
            </a:br>
            <a:r>
              <a:rPr lang="en-US" sz="3000" dirty="0"/>
              <a:t>kassandra.barnes@careerbuilder.com</a:t>
            </a:r>
          </a:p>
        </p:txBody>
      </p:sp>
      <p:sp>
        <p:nvSpPr>
          <p:cNvPr id="3" name="Text Placeholder 2"/>
          <p:cNvSpPr>
            <a:spLocks noGrp="1"/>
          </p:cNvSpPr>
          <p:nvPr>
            <p:ph type="body" idx="1"/>
          </p:nvPr>
        </p:nvSpPr>
        <p:spPr/>
        <p:txBody>
          <a:bodyPr>
            <a:normAutofit/>
          </a:bodyPr>
          <a:lstStyle/>
          <a:p>
            <a:endParaRPr lang="en-US" dirty="0"/>
          </a:p>
          <a:p>
            <a:endParaRPr lang="en-US" dirty="0"/>
          </a:p>
        </p:txBody>
      </p:sp>
    </p:spTree>
    <p:extLst>
      <p:ext uri="{BB962C8B-B14F-4D97-AF65-F5344CB8AC3E}">
        <p14:creationId xmlns:p14="http://schemas.microsoft.com/office/powerpoint/2010/main" val="31771330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10" y="2190876"/>
            <a:ext cx="9147010" cy="2717380"/>
          </a:xfrm>
          <a:prstGeom prst="rect">
            <a:avLst/>
          </a:prstGeom>
          <a:solidFill>
            <a:srgbClr val="182642"/>
          </a:solidFill>
          <a:ln>
            <a:noFill/>
          </a:ln>
        </p:spPr>
        <p:style>
          <a:lnRef idx="2">
            <a:schemeClr val="accent1">
              <a:shade val="50000"/>
            </a:schemeClr>
          </a:lnRef>
          <a:fillRef idx="1">
            <a:schemeClr val="accent1"/>
          </a:fillRef>
          <a:effectRef idx="0">
            <a:schemeClr val="accent1"/>
          </a:effectRef>
          <a:fontRef idx="minor">
            <a:schemeClr val="lt1"/>
          </a:fontRef>
        </p:style>
        <p:txBody>
          <a:bodyPr lIns="411480" rIns="411480" rtlCol="0" anchor="ctr"/>
          <a:lstStyle/>
          <a:p>
            <a:pPr algn="ctr" defTabSz="685800"/>
            <a:endParaRPr lang="en-US" sz="1350" dirty="0">
              <a:solidFill>
                <a:prstClr val="white"/>
              </a:solidFill>
              <a:latin typeface="Calibri Light"/>
            </a:endParaRPr>
          </a:p>
        </p:txBody>
      </p:sp>
      <p:sp>
        <p:nvSpPr>
          <p:cNvPr id="9" name="Text Placeholder 6"/>
          <p:cNvSpPr txBox="1">
            <a:spLocks/>
          </p:cNvSpPr>
          <p:nvPr/>
        </p:nvSpPr>
        <p:spPr>
          <a:xfrm>
            <a:off x="483350" y="2402076"/>
            <a:ext cx="8401050" cy="698665"/>
          </a:xfrm>
          <a:prstGeom prst="rect">
            <a:avLst/>
          </a:prstGeom>
        </p:spPr>
        <p:txBody>
          <a:bodyPr/>
          <a:lst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1800" kern="1200">
                <a:solidFill>
                  <a:schemeClr val="tx1">
                    <a:lumMod val="90000"/>
                    <a:lumOff val="10000"/>
                  </a:schemeClr>
                </a:solidFill>
                <a:latin typeface="+mj-lt"/>
                <a:ea typeface="+mn-ea"/>
                <a:cs typeface="+mn-cs"/>
              </a:defRPr>
            </a:lvl1pPr>
            <a:lvl2pPr marL="6858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lumMod val="90000"/>
                    <a:lumOff val="10000"/>
                  </a:schemeClr>
                </a:solidFill>
                <a:latin typeface="+mj-lt"/>
                <a:ea typeface="+mn-ea"/>
                <a:cs typeface="+mn-cs"/>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lumMod val="90000"/>
                    <a:lumOff val="10000"/>
                  </a:schemeClr>
                </a:solidFill>
                <a:latin typeface="+mj-lt"/>
                <a:ea typeface="+mn-ea"/>
                <a:cs typeface="+mn-cs"/>
              </a:defRPr>
            </a:lvl3pPr>
            <a:lvl4pPr marL="16002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lumMod val="90000"/>
                    <a:lumOff val="10000"/>
                  </a:schemeClr>
                </a:solidFill>
                <a:latin typeface="+mj-lt"/>
                <a:ea typeface="+mn-ea"/>
                <a:cs typeface="+mn-cs"/>
              </a:defRPr>
            </a:lvl4pPr>
            <a:lvl5pPr marL="20574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lumMod val="90000"/>
                    <a:lumOff val="10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750"/>
              </a:spcBef>
              <a:buClr>
                <a:srgbClr val="287AB9"/>
              </a:buClr>
              <a:buNone/>
            </a:pPr>
            <a:r>
              <a:rPr lang="en-US" sz="13800" dirty="0" smtClean="0">
                <a:solidFill>
                  <a:prstClr val="white"/>
                </a:solidFill>
                <a:latin typeface="Rockwell" panose="02060603020205020403" pitchFamily="18" charset="0"/>
              </a:rPr>
              <a:t>$25,000</a:t>
            </a:r>
            <a:endParaRPr lang="en-US" sz="13800" dirty="0">
              <a:solidFill>
                <a:prstClr val="white"/>
              </a:solidFill>
              <a:latin typeface="Rockwell" panose="02060603020205020403" pitchFamily="18" charset="0"/>
            </a:endParaRPr>
          </a:p>
        </p:txBody>
      </p:sp>
      <p:sp>
        <p:nvSpPr>
          <p:cNvPr id="2" name="TextBox 1"/>
          <p:cNvSpPr txBox="1"/>
          <p:nvPr/>
        </p:nvSpPr>
        <p:spPr>
          <a:xfrm>
            <a:off x="67337" y="6543541"/>
            <a:ext cx="2210642" cy="207749"/>
          </a:xfrm>
          <a:prstGeom prst="rect">
            <a:avLst/>
          </a:prstGeom>
          <a:noFill/>
        </p:spPr>
        <p:txBody>
          <a:bodyPr wrap="square" rtlCol="0">
            <a:spAutoFit/>
          </a:bodyPr>
          <a:lstStyle/>
          <a:p>
            <a:pPr defTabSz="685800"/>
            <a:r>
              <a:rPr lang="en-US" sz="750" dirty="0">
                <a:solidFill>
                  <a:srgbClr val="182642"/>
                </a:solidFill>
                <a:latin typeface="Calibri Light"/>
              </a:rPr>
              <a:t>Source: </a:t>
            </a:r>
            <a:r>
              <a:rPr lang="en-US" sz="750" dirty="0" smtClean="0">
                <a:solidFill>
                  <a:srgbClr val="182642"/>
                </a:solidFill>
                <a:latin typeface="Calibri Light"/>
              </a:rPr>
              <a:t>CareerBuilder  Skills Gap Study 2013</a:t>
            </a:r>
            <a:endParaRPr lang="en-US" sz="750" dirty="0">
              <a:solidFill>
                <a:srgbClr val="182642"/>
              </a:solidFill>
              <a:latin typeface="Calibri Light"/>
            </a:endParaRPr>
          </a:p>
        </p:txBody>
      </p:sp>
    </p:spTree>
    <p:extLst>
      <p:ext uri="{BB962C8B-B14F-4D97-AF65-F5344CB8AC3E}">
        <p14:creationId xmlns:p14="http://schemas.microsoft.com/office/powerpoint/2010/main" val="11108423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1476" y="3038292"/>
            <a:ext cx="8401051" cy="1340826"/>
          </a:xfrm>
        </p:spPr>
        <p:txBody>
          <a:bodyPr>
            <a:normAutofit/>
          </a:bodyPr>
          <a:lstStyle/>
          <a:p>
            <a:pPr marL="342892" indent="-342892">
              <a:buClr>
                <a:schemeClr val="bg1"/>
              </a:buClr>
              <a:buAutoNum type="arabicParenR"/>
            </a:pPr>
            <a:r>
              <a:rPr lang="en-US" dirty="0" smtClean="0"/>
              <a:t>What do skills actually mean in hiring?</a:t>
            </a:r>
          </a:p>
          <a:p>
            <a:pPr marL="342892" indent="-342892">
              <a:buClr>
                <a:schemeClr val="bg1"/>
              </a:buClr>
              <a:buAutoNum type="arabicParenR"/>
            </a:pPr>
            <a:r>
              <a:rPr lang="en-US" dirty="0" smtClean="0"/>
              <a:t>Six Skills to Future Proof Your </a:t>
            </a:r>
            <a:r>
              <a:rPr lang="en-US" dirty="0" smtClean="0"/>
              <a:t>Team (or you!)</a:t>
            </a:r>
            <a:endParaRPr lang="en-US" dirty="0" smtClean="0"/>
          </a:p>
          <a:p>
            <a:pPr marL="342892" indent="-342892">
              <a:buClr>
                <a:schemeClr val="bg1"/>
              </a:buClr>
              <a:buAutoNum type="arabicParenR"/>
            </a:pPr>
            <a:r>
              <a:rPr lang="en-US" dirty="0" smtClean="0"/>
              <a:t>Ways to Start Hiring or Training for these Skills Now</a:t>
            </a:r>
          </a:p>
          <a:p>
            <a:pPr marL="342892" indent="-342892">
              <a:buClr>
                <a:schemeClr val="bg1"/>
              </a:buClr>
              <a:buAutoNum type="arabicParenR"/>
            </a:pPr>
            <a:endParaRPr lang="en-US" dirty="0"/>
          </a:p>
        </p:txBody>
      </p:sp>
      <p:sp>
        <p:nvSpPr>
          <p:cNvPr id="4" name="Text Placeholder 3"/>
          <p:cNvSpPr>
            <a:spLocks noGrp="1"/>
          </p:cNvSpPr>
          <p:nvPr>
            <p:ph type="body" idx="13"/>
          </p:nvPr>
        </p:nvSpPr>
        <p:spPr>
          <a:xfrm>
            <a:off x="371475" y="2237235"/>
            <a:ext cx="8401050" cy="698665"/>
          </a:xfrm>
        </p:spPr>
        <p:txBody>
          <a:bodyPr>
            <a:normAutofit lnSpcReduction="10000"/>
          </a:bodyPr>
          <a:lstStyle/>
          <a:p>
            <a:r>
              <a:rPr lang="en-US" dirty="0" smtClean="0"/>
              <a:t>What We’ll Talk About:</a:t>
            </a:r>
            <a:endParaRPr lang="en-US" dirty="0"/>
          </a:p>
        </p:txBody>
      </p:sp>
    </p:spTree>
    <p:extLst>
      <p:ext uri="{BB962C8B-B14F-4D97-AF65-F5344CB8AC3E}">
        <p14:creationId xmlns:p14="http://schemas.microsoft.com/office/powerpoint/2010/main" val="38355402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skill?</a:t>
            </a:r>
            <a:endParaRPr lang="en-US" dirty="0"/>
          </a:p>
        </p:txBody>
      </p:sp>
      <p:pic>
        <p:nvPicPr>
          <p:cNvPr id="4" name="Picture 3"/>
          <p:cNvPicPr>
            <a:picLocks noChangeAspect="1"/>
          </p:cNvPicPr>
          <p:nvPr/>
        </p:nvPicPr>
        <p:blipFill>
          <a:blip r:embed="rId2"/>
          <a:stretch>
            <a:fillRect/>
          </a:stretch>
        </p:blipFill>
        <p:spPr>
          <a:xfrm>
            <a:off x="1389185" y="2155766"/>
            <a:ext cx="6195847" cy="28074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885466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 vs. Soft Skills</a:t>
            </a:r>
            <a:endParaRPr lang="en-US" dirty="0"/>
          </a:p>
        </p:txBody>
      </p:sp>
      <p:sp>
        <p:nvSpPr>
          <p:cNvPr id="6" name="Rectangle 5"/>
          <p:cNvSpPr/>
          <p:nvPr/>
        </p:nvSpPr>
        <p:spPr>
          <a:xfrm>
            <a:off x="457201" y="3163352"/>
            <a:ext cx="8315325" cy="15976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a:solidFill>
                <a:prstClr val="white"/>
              </a:solidFill>
              <a:latin typeface="Calibri Light"/>
            </a:endParaRPr>
          </a:p>
        </p:txBody>
      </p:sp>
      <p:sp>
        <p:nvSpPr>
          <p:cNvPr id="7" name="Rectangle 6"/>
          <p:cNvSpPr/>
          <p:nvPr/>
        </p:nvSpPr>
        <p:spPr>
          <a:xfrm>
            <a:off x="457201" y="2404904"/>
            <a:ext cx="8315325" cy="758448"/>
          </a:xfrm>
          <a:prstGeom prst="rect">
            <a:avLst/>
          </a:prstGeom>
          <a:solidFill>
            <a:srgbClr val="009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defTabSz="685800"/>
            <a:r>
              <a:rPr lang="en-US" sz="2400" dirty="0">
                <a:solidFill>
                  <a:prstClr val="white"/>
                </a:solidFill>
                <a:latin typeface="Rockwell" panose="02060603020205020403" pitchFamily="18" charset="0"/>
              </a:rPr>
              <a:t>What’s the Difference?</a:t>
            </a:r>
          </a:p>
        </p:txBody>
      </p:sp>
      <p:cxnSp>
        <p:nvCxnSpPr>
          <p:cNvPr id="8" name="Straight Connector 7"/>
          <p:cNvCxnSpPr/>
          <p:nvPr/>
        </p:nvCxnSpPr>
        <p:spPr>
          <a:xfrm>
            <a:off x="4571429" y="3332456"/>
            <a:ext cx="0" cy="110952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87745" y="3219456"/>
            <a:ext cx="4227119" cy="1188787"/>
          </a:xfrm>
          <a:prstGeom prst="rect">
            <a:avLst/>
          </a:prstGeom>
        </p:spPr>
        <p:txBody>
          <a:bodyPr wrap="square">
            <a:spAutoFit/>
          </a:bodyPr>
          <a:lstStyle/>
          <a:p>
            <a:pPr algn="ctr" defTabSz="685800"/>
            <a:r>
              <a:rPr lang="en-US" sz="2700" dirty="0">
                <a:solidFill>
                  <a:prstClr val="white"/>
                </a:solidFill>
                <a:latin typeface="Rockwell" panose="02060603020205020403" pitchFamily="18" charset="0"/>
              </a:rPr>
              <a:t>Hard Skills</a:t>
            </a:r>
          </a:p>
          <a:p>
            <a:pPr algn="ctr" defTabSz="685800"/>
            <a:endParaRPr lang="en-US" sz="825" dirty="0">
              <a:solidFill>
                <a:prstClr val="white"/>
              </a:solidFill>
              <a:latin typeface="Rockwell" panose="02060603020205020403" pitchFamily="18" charset="0"/>
            </a:endParaRPr>
          </a:p>
          <a:p>
            <a:pPr algn="ctr" defTabSz="685800"/>
            <a:r>
              <a:rPr lang="en-US" dirty="0">
                <a:solidFill>
                  <a:prstClr val="white"/>
                </a:solidFill>
                <a:latin typeface="Calibri Light"/>
              </a:rPr>
              <a:t>Tangible skills that come from experience, training, practice or education.</a:t>
            </a:r>
          </a:p>
        </p:txBody>
      </p:sp>
      <p:sp>
        <p:nvSpPr>
          <p:cNvPr id="12" name="Rectangle 11"/>
          <p:cNvSpPr/>
          <p:nvPr/>
        </p:nvSpPr>
        <p:spPr>
          <a:xfrm>
            <a:off x="4580136" y="3232813"/>
            <a:ext cx="4227119" cy="1188787"/>
          </a:xfrm>
          <a:prstGeom prst="rect">
            <a:avLst/>
          </a:prstGeom>
        </p:spPr>
        <p:txBody>
          <a:bodyPr wrap="square">
            <a:spAutoFit/>
          </a:bodyPr>
          <a:lstStyle/>
          <a:p>
            <a:pPr algn="ctr" defTabSz="685800"/>
            <a:r>
              <a:rPr lang="en-US" sz="2700" dirty="0">
                <a:solidFill>
                  <a:prstClr val="white"/>
                </a:solidFill>
                <a:latin typeface="Rockwell" panose="02060603020205020403" pitchFamily="18" charset="0"/>
              </a:rPr>
              <a:t>Soft Skills</a:t>
            </a:r>
          </a:p>
          <a:p>
            <a:pPr algn="ctr" defTabSz="685800"/>
            <a:endParaRPr lang="en-US" sz="825" dirty="0">
              <a:solidFill>
                <a:prstClr val="white"/>
              </a:solidFill>
              <a:latin typeface="Rockwell" panose="02060603020205020403" pitchFamily="18" charset="0"/>
            </a:endParaRPr>
          </a:p>
          <a:p>
            <a:pPr algn="ctr" defTabSz="685800"/>
            <a:r>
              <a:rPr lang="en-US" dirty="0">
                <a:solidFill>
                  <a:prstClr val="white"/>
                </a:solidFill>
                <a:latin typeface="Calibri Light"/>
              </a:rPr>
              <a:t>Related to personality, behavior and emotional intelligence.</a:t>
            </a:r>
          </a:p>
        </p:txBody>
      </p:sp>
    </p:spTree>
    <p:extLst>
      <p:ext uri="{BB962C8B-B14F-4D97-AF65-F5344CB8AC3E}">
        <p14:creationId xmlns:p14="http://schemas.microsoft.com/office/powerpoint/2010/main" val="153357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down)">
                                      <p:cBhvr>
                                        <p:cTn id="8" dur="500"/>
                                        <p:tgtEl>
                                          <p:spTgt spid="7"/>
                                        </p:tgtEl>
                                      </p:cBhvr>
                                    </p:animEffect>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p:tgtEl>
                                          <p:spTgt spid="6"/>
                                        </p:tgtEl>
                                        <p:attrNameLst>
                                          <p:attrName>ppt_y</p:attrName>
                                        </p:attrNameLst>
                                      </p:cBhvr>
                                      <p:tavLst>
                                        <p:tav tm="0">
                                          <p:val>
                                            <p:strVal val="#ppt_y-#ppt_h*1.125000"/>
                                          </p:val>
                                        </p:tav>
                                        <p:tav tm="100000">
                                          <p:val>
                                            <p:strVal val="#ppt_y"/>
                                          </p:val>
                                        </p:tav>
                                      </p:tavLst>
                                    </p:anim>
                                    <p:animEffect transition="in" filter="wipe(down)">
                                      <p:cBhvr>
                                        <p:cTn id="13" dur="500"/>
                                        <p:tgtEl>
                                          <p:spTgt spid="6"/>
                                        </p:tgtEl>
                                      </p:cBhvr>
                                    </p:animEffect>
                                  </p:childTnLst>
                                </p:cTn>
                              </p:par>
                            </p:childTnLst>
                          </p:cTn>
                        </p:par>
                        <p:par>
                          <p:cTn id="14" fill="hold">
                            <p:stCondLst>
                              <p:cond delay="1000"/>
                            </p:stCondLst>
                            <p:childTnLst>
                              <p:par>
                                <p:cTn id="15" presetID="16" presetClass="entr" presetSubtype="42"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out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Ideal is the Best of Both Worlds</a:t>
            </a:r>
            <a:endParaRPr lang="en-US" dirty="0"/>
          </a:p>
        </p:txBody>
      </p:sp>
      <p:pic>
        <p:nvPicPr>
          <p:cNvPr id="1032" name="Picture 8" descr="http://www.carvelbrentwood.com/images/Choc%20Soft%20Serve%20Con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20857" y="2135708"/>
            <a:ext cx="1302535" cy="321047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carvelbrentwood.com/images/Van%20Soft%20Serve%20Con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3011" y="2153016"/>
            <a:ext cx="1306333" cy="321606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rightbrainconfessions.files.wordpress.com/2010/07/chocolate-vanilla-cake-cone_no-wrap_rgb_s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8962" y="2000250"/>
            <a:ext cx="1749058" cy="3521592"/>
          </a:xfrm>
          <a:prstGeom prst="rect">
            <a:avLst/>
          </a:prstGeom>
          <a:noFill/>
          <a:extLst>
            <a:ext uri="{909E8E84-426E-40DD-AFC4-6F175D3DCCD1}">
              <a14:hiddenFill xmlns:a14="http://schemas.microsoft.com/office/drawing/2010/main">
                <a:solidFill>
                  <a:srgbClr val="FFFFFF"/>
                </a:solidFill>
              </a14:hiddenFill>
            </a:ext>
          </a:extLst>
        </p:spPr>
      </p:pic>
      <p:sp>
        <p:nvSpPr>
          <p:cNvPr id="5" name="Plus 4"/>
          <p:cNvSpPr/>
          <p:nvPr/>
        </p:nvSpPr>
        <p:spPr>
          <a:xfrm>
            <a:off x="2650881" y="3211344"/>
            <a:ext cx="1084640" cy="104628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Light"/>
            </a:endParaRPr>
          </a:p>
        </p:txBody>
      </p:sp>
      <p:sp>
        <p:nvSpPr>
          <p:cNvPr id="6" name="Equal 5"/>
          <p:cNvSpPr/>
          <p:nvPr/>
        </p:nvSpPr>
        <p:spPr>
          <a:xfrm>
            <a:off x="5407270" y="3365209"/>
            <a:ext cx="1040145" cy="738554"/>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182642"/>
              </a:solidFill>
              <a:latin typeface="Calibri Light"/>
            </a:endParaRPr>
          </a:p>
        </p:txBody>
      </p:sp>
      <p:sp>
        <p:nvSpPr>
          <p:cNvPr id="7" name="TextBox 6"/>
          <p:cNvSpPr txBox="1"/>
          <p:nvPr/>
        </p:nvSpPr>
        <p:spPr>
          <a:xfrm>
            <a:off x="1140057" y="4612937"/>
            <a:ext cx="1450730" cy="369332"/>
          </a:xfrm>
          <a:prstGeom prst="rect">
            <a:avLst/>
          </a:prstGeom>
          <a:solidFill>
            <a:schemeClr val="bg1"/>
          </a:solidFill>
          <a:ln w="25400">
            <a:solidFill>
              <a:srgbClr val="287AB9"/>
            </a:solidFill>
          </a:ln>
        </p:spPr>
        <p:txBody>
          <a:bodyPr wrap="square" rtlCol="0">
            <a:spAutoFit/>
          </a:bodyPr>
          <a:lstStyle/>
          <a:p>
            <a:pPr algn="ctr" defTabSz="685800"/>
            <a:r>
              <a:rPr lang="en-US" dirty="0">
                <a:solidFill>
                  <a:srgbClr val="182642"/>
                </a:solidFill>
                <a:latin typeface="Rockwell" panose="02060603020205020403" pitchFamily="18" charset="0"/>
              </a:rPr>
              <a:t>Hard Skills</a:t>
            </a:r>
          </a:p>
        </p:txBody>
      </p:sp>
      <p:sp>
        <p:nvSpPr>
          <p:cNvPr id="14" name="TextBox 13"/>
          <p:cNvSpPr txBox="1"/>
          <p:nvPr/>
        </p:nvSpPr>
        <p:spPr>
          <a:xfrm>
            <a:off x="6508962" y="4612937"/>
            <a:ext cx="1649830" cy="369332"/>
          </a:xfrm>
          <a:prstGeom prst="rect">
            <a:avLst/>
          </a:prstGeom>
          <a:solidFill>
            <a:schemeClr val="bg1"/>
          </a:solidFill>
          <a:ln w="25400">
            <a:solidFill>
              <a:srgbClr val="287AB9"/>
            </a:solidFill>
          </a:ln>
        </p:spPr>
        <p:txBody>
          <a:bodyPr wrap="square" rtlCol="0">
            <a:spAutoFit/>
          </a:bodyPr>
          <a:lstStyle/>
          <a:p>
            <a:pPr algn="ctr" defTabSz="685800"/>
            <a:r>
              <a:rPr lang="en-US" dirty="0">
                <a:solidFill>
                  <a:srgbClr val="182642"/>
                </a:solidFill>
                <a:latin typeface="Rockwell" panose="02060603020205020403" pitchFamily="18" charset="0"/>
              </a:rPr>
              <a:t>Perfect Blend</a:t>
            </a:r>
          </a:p>
        </p:txBody>
      </p:sp>
      <p:sp>
        <p:nvSpPr>
          <p:cNvPr id="15" name="TextBox 14"/>
          <p:cNvSpPr txBox="1"/>
          <p:nvPr/>
        </p:nvSpPr>
        <p:spPr>
          <a:xfrm>
            <a:off x="3863011" y="4630523"/>
            <a:ext cx="1450730" cy="369332"/>
          </a:xfrm>
          <a:prstGeom prst="rect">
            <a:avLst/>
          </a:prstGeom>
          <a:solidFill>
            <a:schemeClr val="bg1"/>
          </a:solidFill>
          <a:ln w="25400">
            <a:solidFill>
              <a:srgbClr val="287AB9"/>
            </a:solidFill>
          </a:ln>
        </p:spPr>
        <p:txBody>
          <a:bodyPr wrap="square" rtlCol="0">
            <a:spAutoFit/>
          </a:bodyPr>
          <a:lstStyle/>
          <a:p>
            <a:pPr algn="ctr" defTabSz="685800"/>
            <a:r>
              <a:rPr lang="en-US" dirty="0">
                <a:solidFill>
                  <a:srgbClr val="182642"/>
                </a:solidFill>
                <a:latin typeface="Rockwell" panose="02060603020205020403" pitchFamily="18" charset="0"/>
              </a:rPr>
              <a:t>Soft Skills</a:t>
            </a:r>
          </a:p>
        </p:txBody>
      </p:sp>
    </p:spTree>
    <p:extLst>
      <p:ext uri="{BB962C8B-B14F-4D97-AF65-F5344CB8AC3E}">
        <p14:creationId xmlns:p14="http://schemas.microsoft.com/office/powerpoint/2010/main" val="41232622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you hiring specialists or generalists?</a:t>
            </a:r>
            <a:endParaRPr lang="en-US" dirty="0"/>
          </a:p>
        </p:txBody>
      </p:sp>
      <p:pic>
        <p:nvPicPr>
          <p:cNvPr id="1026" name="Picture 2" descr="Image result for specialist vs. general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735" y="1607923"/>
            <a:ext cx="7437586" cy="4239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99227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1_Office Theme">
  <a:themeElements>
    <a:clrScheme name="CareerBuilder Rebrand 2015">
      <a:dk1>
        <a:srgbClr val="182642"/>
      </a:dk1>
      <a:lt1>
        <a:sysClr val="window" lastClr="FFFFFF"/>
      </a:lt1>
      <a:dk2>
        <a:srgbClr val="009B74"/>
      </a:dk2>
      <a:lt2>
        <a:srgbClr val="FFFFFF"/>
      </a:lt2>
      <a:accent1>
        <a:srgbClr val="287AB9"/>
      </a:accent1>
      <a:accent2>
        <a:srgbClr val="E78523"/>
      </a:accent2>
      <a:accent3>
        <a:srgbClr val="FDB816"/>
      </a:accent3>
      <a:accent4>
        <a:srgbClr val="09A0DB"/>
      </a:accent4>
      <a:accent5>
        <a:srgbClr val="85CE3F"/>
      </a:accent5>
      <a:accent6>
        <a:srgbClr val="63C0B9"/>
      </a:accent6>
      <a:hlink>
        <a:srgbClr val="0FA0DB"/>
      </a:hlink>
      <a:folHlink>
        <a:srgbClr val="0B78A4"/>
      </a:folHlink>
    </a:clrScheme>
    <a:fontScheme name="CareerBuilder Rebrand 2015">
      <a:majorFont>
        <a:latin typeface="Calibri Light"/>
        <a:ea typeface=""/>
        <a:cs typeface=""/>
      </a:majorFont>
      <a:minorFont>
        <a:latin typeface="Calibri Light"/>
        <a:ea typeface=""/>
        <a:cs typeface=""/>
      </a:minorFont>
    </a:fontScheme>
    <a:fmtScheme name="Glossy">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CareerBuilder Rebrand 2015">
      <a:dk1>
        <a:srgbClr val="182642"/>
      </a:dk1>
      <a:lt1>
        <a:sysClr val="window" lastClr="FFFFFF"/>
      </a:lt1>
      <a:dk2>
        <a:srgbClr val="009B74"/>
      </a:dk2>
      <a:lt2>
        <a:srgbClr val="FFFFFF"/>
      </a:lt2>
      <a:accent1>
        <a:srgbClr val="287AB9"/>
      </a:accent1>
      <a:accent2>
        <a:srgbClr val="E78523"/>
      </a:accent2>
      <a:accent3>
        <a:srgbClr val="FDB816"/>
      </a:accent3>
      <a:accent4>
        <a:srgbClr val="09A0DB"/>
      </a:accent4>
      <a:accent5>
        <a:srgbClr val="85CE3F"/>
      </a:accent5>
      <a:accent6>
        <a:srgbClr val="63C0B9"/>
      </a:accent6>
      <a:hlink>
        <a:srgbClr val="0FA0DB"/>
      </a:hlink>
      <a:folHlink>
        <a:srgbClr val="0B78A4"/>
      </a:folHlink>
    </a:clrScheme>
    <a:fontScheme name="CareerBuilder Rebrand 2015">
      <a:majorFont>
        <a:latin typeface="Calibri Light"/>
        <a:ea typeface=""/>
        <a:cs typeface=""/>
      </a:majorFont>
      <a:minorFont>
        <a:latin typeface="Calibri Light"/>
        <a:ea typeface=""/>
        <a:cs typeface=""/>
      </a:minorFont>
    </a:fontScheme>
    <a:fmtScheme name="Glossy">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76</TotalTime>
  <Words>1330</Words>
  <Application>Microsoft Office PowerPoint</Application>
  <PresentationFormat>On-screen Show (4:3)</PresentationFormat>
  <Paragraphs>181</Paragraphs>
  <Slides>36</Slides>
  <Notes>17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36</vt:i4>
      </vt:variant>
    </vt:vector>
  </HeadingPairs>
  <TitlesOfParts>
    <vt:vector size="44" baseType="lpstr">
      <vt:lpstr>Arial</vt:lpstr>
      <vt:lpstr>Calibri</vt:lpstr>
      <vt:lpstr>Calibri Light</vt:lpstr>
      <vt:lpstr>Open Sans</vt:lpstr>
      <vt:lpstr>Rockwell</vt:lpstr>
      <vt:lpstr>Times New Roman</vt:lpstr>
      <vt:lpstr>1_Office Theme</vt:lpstr>
      <vt:lpstr>2_Office Theme</vt:lpstr>
      <vt:lpstr>PowerPoint Presentation</vt:lpstr>
      <vt:lpstr>Who are you? </vt:lpstr>
      <vt:lpstr>Who am I? </vt:lpstr>
      <vt:lpstr>PowerPoint Presentation</vt:lpstr>
      <vt:lpstr>PowerPoint Presentation</vt:lpstr>
      <vt:lpstr>What is a skill?</vt:lpstr>
      <vt:lpstr>Hard vs. Soft Skills</vt:lpstr>
      <vt:lpstr>The Ideal is the Best of Both Worlds</vt:lpstr>
      <vt:lpstr>Are you hiring specialists or generalists?</vt:lpstr>
      <vt:lpstr>A bit of both. Enough to be dangerous.</vt:lpstr>
      <vt:lpstr>Six Skills Needed Today</vt:lpstr>
      <vt:lpstr>Accuracy and  Attention to Detail</vt:lpstr>
      <vt:lpstr>Accuracy Matters</vt:lpstr>
      <vt:lpstr>PowerPoint Presentation</vt:lpstr>
      <vt:lpstr>Hiring for Accuracy</vt:lpstr>
      <vt:lpstr>An Internal Sense of Urgency</vt:lpstr>
      <vt:lpstr>Avoid People Who Fall for this Trap</vt:lpstr>
      <vt:lpstr>Biggest Frustration with Research Today?</vt:lpstr>
      <vt:lpstr>Hiring for Urgency</vt:lpstr>
      <vt:lpstr>Great Visualizers</vt:lpstr>
      <vt:lpstr>PowerPoint Presentation</vt:lpstr>
      <vt:lpstr>Hiring for Great Visualizers</vt:lpstr>
      <vt:lpstr>Know How To  Tell a Story</vt:lpstr>
      <vt:lpstr>Five Components of Storytelling</vt:lpstr>
      <vt:lpstr>Two of my favorite books on this topic:</vt:lpstr>
      <vt:lpstr>Hiring for Storytellers</vt:lpstr>
      <vt:lpstr>Know Marketing Fundamentals</vt:lpstr>
      <vt:lpstr>P’s of Marketing –  Why is this important for research?</vt:lpstr>
      <vt:lpstr>Hiring for Marketers</vt:lpstr>
      <vt:lpstr>Master Networkers</vt:lpstr>
      <vt:lpstr>Ever work with these?</vt:lpstr>
      <vt:lpstr>Easiest Way to Break Silos is Connection</vt:lpstr>
      <vt:lpstr>Hiring for Networkers</vt:lpstr>
      <vt:lpstr>End of the Day, Hiring is an Art and a Science.</vt:lpstr>
      <vt:lpstr>Which of these skills do you need on your team today?</vt:lpstr>
      <vt:lpstr>QUESTIONS? kassandra.barnes@careerbuilder.com</vt:lpstr>
    </vt:vector>
  </TitlesOfParts>
  <Company>CareerBuilder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Kassandra Barnes</dc:creator>
  <cp:lastModifiedBy>Kassandra Barnes</cp:lastModifiedBy>
  <cp:revision>17</cp:revision>
  <dcterms:created xsi:type="dcterms:W3CDTF">2016-10-17T22:27:48Z</dcterms:created>
  <dcterms:modified xsi:type="dcterms:W3CDTF">2016-10-18T17:54:22Z</dcterms:modified>
</cp:coreProperties>
</file>